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730" r:id="rId5"/>
  </p:sldMasterIdLst>
  <p:notesMasterIdLst>
    <p:notesMasterId r:id="rId27"/>
  </p:notesMasterIdLst>
  <p:handoutMasterIdLst>
    <p:handoutMasterId r:id="rId28"/>
  </p:handoutMasterIdLst>
  <p:sldIdLst>
    <p:sldId id="669" r:id="rId6"/>
    <p:sldId id="547" r:id="rId7"/>
    <p:sldId id="678" r:id="rId8"/>
    <p:sldId id="564" r:id="rId9"/>
    <p:sldId id="567" r:id="rId10"/>
    <p:sldId id="460" r:id="rId11"/>
    <p:sldId id="692" r:id="rId12"/>
    <p:sldId id="549" r:id="rId13"/>
    <p:sldId id="516" r:id="rId14"/>
    <p:sldId id="518" r:id="rId15"/>
    <p:sldId id="523" r:id="rId16"/>
    <p:sldId id="682" r:id="rId17"/>
    <p:sldId id="595" r:id="rId18"/>
    <p:sldId id="582" r:id="rId19"/>
    <p:sldId id="679" r:id="rId20"/>
    <p:sldId id="522" r:id="rId21"/>
    <p:sldId id="528" r:id="rId22"/>
    <p:sldId id="531" r:id="rId23"/>
    <p:sldId id="680" r:id="rId24"/>
    <p:sldId id="681" r:id="rId25"/>
    <p:sldId id="59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orient="horz" pos="764" userDrawn="1">
          <p15:clr>
            <a:srgbClr val="A4A3A4"/>
          </p15:clr>
        </p15:guide>
        <p15:guide id="3" orient="horz" pos="3544" userDrawn="1">
          <p15:clr>
            <a:srgbClr val="A4A3A4"/>
          </p15:clr>
        </p15:guide>
        <p15:guide id="4" orient="horz" pos="2159" userDrawn="1">
          <p15:clr>
            <a:srgbClr val="A4A3A4"/>
          </p15:clr>
        </p15:guide>
        <p15:guide id="5" orient="horz" pos="1374" userDrawn="1">
          <p15:clr>
            <a:srgbClr val="A4A3A4"/>
          </p15:clr>
        </p15:guide>
        <p15:guide id="6" orient="horz" pos="3699" userDrawn="1">
          <p15:clr>
            <a:srgbClr val="A4A3A4"/>
          </p15:clr>
        </p15:guide>
        <p15:guide id="7" orient="horz" pos="1151" userDrawn="1">
          <p15:clr>
            <a:srgbClr val="A4A3A4"/>
          </p15:clr>
        </p15:guide>
        <p15:guide id="8" pos="3896" userDrawn="1">
          <p15:clr>
            <a:srgbClr val="A4A3A4"/>
          </p15:clr>
        </p15:guide>
        <p15:guide id="9" pos="521" userDrawn="1">
          <p15:clr>
            <a:srgbClr val="A4A3A4"/>
          </p15:clr>
        </p15:guide>
        <p15:guide id="10" pos="4211" userDrawn="1">
          <p15:clr>
            <a:srgbClr val="A4A3A4"/>
          </p15:clr>
        </p15:guide>
        <p15:guide id="11" pos="7299" userDrawn="1">
          <p15:clr>
            <a:srgbClr val="A4A3A4"/>
          </p15:clr>
        </p15:guide>
        <p15:guide id="12" pos="5316" userDrawn="1">
          <p15:clr>
            <a:srgbClr val="A4A3A4"/>
          </p15:clr>
        </p15:guide>
        <p15:guide id="13" pos="291" userDrawn="1">
          <p15:clr>
            <a:srgbClr val="A4A3A4"/>
          </p15:clr>
        </p15:guide>
        <p15:guide id="14" pos="343" userDrawn="1">
          <p15:clr>
            <a:srgbClr val="A4A3A4"/>
          </p15:clr>
        </p15:guide>
        <p15:guide id="15" pos="6809" userDrawn="1">
          <p15:clr>
            <a:srgbClr val="A4A3A4"/>
          </p15:clr>
        </p15:guide>
        <p15:guide id="16" pos="6888" userDrawn="1">
          <p15:clr>
            <a:srgbClr val="A4A3A4"/>
          </p15:clr>
        </p15:guide>
        <p15:guide id="17" pos="647" userDrawn="1">
          <p15:clr>
            <a:srgbClr val="A4A3A4"/>
          </p15:clr>
        </p15:guide>
        <p15:guide id="18" orient="horz" pos="1167" userDrawn="1">
          <p15:clr>
            <a:srgbClr val="A4A3A4"/>
          </p15:clr>
        </p15:guide>
        <p15:guide id="19" pos="3949" userDrawn="1">
          <p15:clr>
            <a:srgbClr val="A4A3A4"/>
          </p15:clr>
        </p15:guide>
        <p15:guide id="20" pos="344" userDrawn="1">
          <p15:clr>
            <a:srgbClr val="A4A3A4"/>
          </p15:clr>
        </p15:guide>
        <p15:guide id="21" pos="72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64" clrIdx="0"/>
  <p:cmAuthor id="2" name="Jillian Baum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DD5"/>
    <a:srgbClr val="4F5683"/>
    <a:srgbClr val="E7E7E8"/>
    <a:srgbClr val="4D4D4D"/>
    <a:srgbClr val="88DAE7"/>
    <a:srgbClr val="242C65"/>
    <a:srgbClr val="CDD0D1"/>
    <a:srgbClr val="C9CCD7"/>
    <a:srgbClr val="D7F3F7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5" autoAdjust="0"/>
    <p:restoredTop sz="81741" autoAdjust="0"/>
  </p:normalViewPr>
  <p:slideViewPr>
    <p:cSldViewPr snapToGrid="0">
      <p:cViewPr varScale="1">
        <p:scale>
          <a:sx n="63" d="100"/>
          <a:sy n="63" d="100"/>
        </p:scale>
        <p:origin x="2248" y="184"/>
      </p:cViewPr>
      <p:guideLst>
        <p:guide orient="horz" pos="373"/>
        <p:guide orient="horz" pos="764"/>
        <p:guide orient="horz" pos="3544"/>
        <p:guide orient="horz" pos="2159"/>
        <p:guide orient="horz" pos="1374"/>
        <p:guide orient="horz" pos="3699"/>
        <p:guide orient="horz" pos="1151"/>
        <p:guide pos="3896"/>
        <p:guide pos="521"/>
        <p:guide pos="4211"/>
        <p:guide pos="7299"/>
        <p:guide pos="5316"/>
        <p:guide pos="291"/>
        <p:guide pos="343"/>
        <p:guide pos="6809"/>
        <p:guide pos="6888"/>
        <p:guide pos="647"/>
        <p:guide orient="horz" pos="1167"/>
        <p:guide pos="3949"/>
        <p:guide pos="344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E9BF7-95E4-A242-BA1D-05FDCF603BE6}" type="datetime1">
              <a:rPr lang="en-US" smtClean="0"/>
              <a:t>10/11/23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DC95D-4A3A-7D4E-AF7C-745F2732B1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45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DBCB1-0306-AD41-9452-11E7C08D5C04}" type="datetime1">
              <a:rPr lang="en-US" smtClean="0"/>
              <a:t>10/11/23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90029-A909-AD4E-9775-A0D64990AD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20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2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37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85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60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08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30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34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(Clean, Aggregate)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02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91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54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33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many years the main problem was the first one. So we had to select the data carefully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48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47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3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57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36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9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67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4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1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1770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" y="926332"/>
            <a:ext cx="1038225" cy="55760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solidFill>
                <a:srgbClr val="2FC2D9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767821" y="3477648"/>
            <a:ext cx="54864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4633576"/>
            <a:ext cx="12192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767821" y="1630376"/>
            <a:ext cx="548640" cy="41148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2786304"/>
            <a:ext cx="12192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>
          <a:xfrm>
            <a:off x="767821" y="5324921"/>
            <a:ext cx="54864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1490133" y="1422400"/>
            <a:ext cx="23876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LOREM IPSUM DOLOR SIT AMET DIAM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4114800" y="1206500"/>
            <a:ext cx="7552267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0"/>
            <a:r>
              <a:rPr lang="en-US" dirty="0"/>
              <a:t>Se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magna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endParaRPr lang="en-US" dirty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490133" y="3238500"/>
            <a:ext cx="23876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LOREM IPSUM DOLOR SIT AMET DIAM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4114800" y="3022600"/>
            <a:ext cx="7552267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0"/>
            <a:r>
              <a:rPr lang="en-US" dirty="0"/>
              <a:t>Se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magna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endParaRPr lang="en-US" dirty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490133" y="5080000"/>
            <a:ext cx="23876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LOREM IPSUM DOLOR SIT AMET DIAM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28" hasCustomPrompt="1"/>
          </p:nvPr>
        </p:nvSpPr>
        <p:spPr>
          <a:xfrm>
            <a:off x="4114800" y="4864100"/>
            <a:ext cx="7552267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0"/>
            <a:r>
              <a:rPr lang="en-US" dirty="0"/>
              <a:t>Se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magna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endParaRPr lang="en-US" dirty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4106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4"/>
            <a:ext cx="12192000" cy="929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5400" dir="54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11651" y="119512"/>
            <a:ext cx="8610608" cy="724866"/>
          </a:xfrm>
          <a:prstGeom prst="rect">
            <a:avLst/>
          </a:prstGeom>
        </p:spPr>
        <p:txBody>
          <a:bodyPr vert="horz" lIns="91440" tIns="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client name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23912" y="328466"/>
            <a:ext cx="0" cy="27432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12192000" y="943718"/>
            <a:ext cx="0" cy="5598499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6370488" y="1761513"/>
            <a:ext cx="524256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>
              <a:lnSpc>
                <a:spcPts val="1600"/>
              </a:lnSpc>
              <a:spcBef>
                <a:spcPts val="0"/>
              </a:spcBef>
              <a:spcAft>
                <a:spcPts val="1300"/>
              </a:spcAft>
              <a:buClr>
                <a:srgbClr val="2FC2D9"/>
              </a:buClr>
              <a:buFont typeface="Arial"/>
              <a:buChar char="•"/>
              <a:defRPr sz="1600" baseline="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marL="173038" indent="-173038">
              <a:buClr>
                <a:srgbClr val="2FC2D9"/>
              </a:buClr>
            </a:pPr>
            <a:r>
              <a:rPr lang="en-US" dirty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>
                <a:solidFill>
                  <a:srgbClr val="444444"/>
                </a:solidFill>
              </a:rPr>
              <a:t>Click to add bulleted list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484715" y="1761513"/>
            <a:ext cx="5242560" cy="3657600"/>
          </a:xfrm>
          <a:prstGeom prst="rect">
            <a:avLst/>
          </a:prstGeom>
        </p:spPr>
        <p:txBody>
          <a:bodyPr tIns="4572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None/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>
                <a:solidFill>
                  <a:srgbClr val="444444"/>
                </a:solidFill>
              </a:rPr>
              <a:t>Click to add text - Lorem </a:t>
            </a:r>
            <a:r>
              <a:rPr lang="en-US" dirty="0" err="1">
                <a:solidFill>
                  <a:srgbClr val="444444"/>
                </a:solidFill>
              </a:rPr>
              <a:t>ipsum</a:t>
            </a:r>
            <a:r>
              <a:rPr lang="en-US" dirty="0">
                <a:solidFill>
                  <a:srgbClr val="444444"/>
                </a:solidFill>
              </a:rPr>
              <a:t> dolor sit </a:t>
            </a:r>
            <a:r>
              <a:rPr lang="en-US" dirty="0" err="1">
                <a:solidFill>
                  <a:srgbClr val="444444"/>
                </a:solidFill>
              </a:rPr>
              <a:t>amet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consectetur</a:t>
            </a:r>
            <a:r>
              <a:rPr lang="en-US" dirty="0">
                <a:solidFill>
                  <a:srgbClr val="444444"/>
                </a:solidFill>
              </a:rPr>
              <a:t> adipiscing </a:t>
            </a:r>
            <a:r>
              <a:rPr lang="en-US" dirty="0" err="1">
                <a:solidFill>
                  <a:srgbClr val="444444"/>
                </a:solidFill>
              </a:rPr>
              <a:t>elit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Ut</a:t>
            </a:r>
            <a:r>
              <a:rPr lang="en-US" dirty="0">
                <a:solidFill>
                  <a:srgbClr val="444444"/>
                </a:solidFill>
              </a:rPr>
              <a:t> vitae </a:t>
            </a:r>
            <a:r>
              <a:rPr lang="en-US" dirty="0" err="1">
                <a:solidFill>
                  <a:srgbClr val="444444"/>
                </a:solidFill>
              </a:rPr>
              <a:t>laoreet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Sed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eleifend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a </a:t>
            </a:r>
            <a:r>
              <a:rPr lang="en-US" dirty="0" err="1">
                <a:solidFill>
                  <a:srgbClr val="444444"/>
                </a:solidFill>
              </a:rPr>
              <a:t>purus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tincidunt</a:t>
            </a:r>
            <a:r>
              <a:rPr lang="en-US" dirty="0">
                <a:solidFill>
                  <a:srgbClr val="444444"/>
                </a:solidFill>
              </a:rPr>
              <a:t>, a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Praesent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justo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nec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metus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auctor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volutpat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Morbi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mattis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eros</a:t>
            </a:r>
            <a:r>
              <a:rPr lang="en-US" dirty="0">
                <a:solidFill>
                  <a:srgbClr val="444444"/>
                </a:solidFill>
              </a:rPr>
              <a:t>, adipiscing </a:t>
            </a:r>
            <a:r>
              <a:rPr lang="en-US" dirty="0" err="1">
                <a:solidFill>
                  <a:srgbClr val="444444"/>
                </a:solidFill>
              </a:rPr>
              <a:t>tempor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…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33340" y="256310"/>
            <a:ext cx="1514057" cy="48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57531" y="1345462"/>
            <a:ext cx="174586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TITLE TO GO HERE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33398" y="1345462"/>
            <a:ext cx="174586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389958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Insert Case Study Image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49742"/>
            <a:ext cx="12192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363032" y="269597"/>
            <a:ext cx="7612569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CASE STUDY CLIENT NAME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8589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CASE STUDY IMAGERY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51792" y="0"/>
            <a:ext cx="354020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041131" y="939062"/>
            <a:ext cx="2041264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8910695" y="1422400"/>
            <a:ext cx="3048000" cy="43578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>
                <a:solidFill>
                  <a:srgbClr val="444444"/>
                </a:solidFill>
                <a:latin typeface="Trebuchet MS"/>
                <a:ea typeface="ＭＳ Ｐゴシック" pitchFamily="34" charset="-128"/>
                <a:cs typeface="Trebuchet MS"/>
              </a:rPr>
              <a:t>Lorem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ipsum dolor sit amet, minum consec tetur adipiscing elit. </a:t>
            </a: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Mauris sit amet enim eget odio lorem venenatis egestas. Donec vitae molestie enim. </a:t>
            </a: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Aenean id mauris adipiscing accumsan, iaculis urna sit amet, facilisis velit.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895633" y="757317"/>
            <a:ext cx="3044999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 userDrawn="1">
            <p:ph type="title" idx="4294967295" hasCustomPrompt="1"/>
          </p:nvPr>
        </p:nvSpPr>
        <p:spPr>
          <a:xfrm>
            <a:off x="363032" y="269597"/>
            <a:ext cx="7612569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CASE STUDY CLIENT NAME</a:t>
            </a:r>
            <a:endParaRPr lang="en-US" sz="180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910696" y="200558"/>
            <a:ext cx="1514057" cy="455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395595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49742"/>
            <a:ext cx="12192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Insert Image</a:t>
            </a:r>
          </a:p>
        </p:txBody>
      </p:sp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1041805" y="3328611"/>
            <a:ext cx="8650817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163208" y="5136641"/>
            <a:ext cx="5012270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And Line 3 Here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63207" y="4479647"/>
            <a:ext cx="3688189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Line 2 Here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155506" y="3276171"/>
            <a:ext cx="3727752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OPTIONAL EYEBROW HEADER HERE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63207" y="3831947"/>
            <a:ext cx="5286384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Type Line 1 Here</a:t>
            </a:r>
          </a:p>
        </p:txBody>
      </p:sp>
    </p:spTree>
    <p:extLst>
      <p:ext uri="{BB962C8B-B14F-4D97-AF65-F5344CB8AC3E}">
        <p14:creationId xmlns:p14="http://schemas.microsoft.com/office/powerpoint/2010/main" val="2953686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 descr="Pattern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1041805" y="3328611"/>
            <a:ext cx="8650817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163208" y="5136641"/>
            <a:ext cx="5012270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And Line 3 Here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63207" y="4479647"/>
            <a:ext cx="3688189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Line 2 Here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155506" y="3276171"/>
            <a:ext cx="3727752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OPTIONAL EYEBROW HEADER HERE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63207" y="3831947"/>
            <a:ext cx="5286384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Type Line 1 Here</a:t>
            </a:r>
          </a:p>
        </p:txBody>
      </p:sp>
    </p:spTree>
    <p:extLst>
      <p:ext uri="{BB962C8B-B14F-4D97-AF65-F5344CB8AC3E}">
        <p14:creationId xmlns:p14="http://schemas.microsoft.com/office/powerpoint/2010/main" val="64281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A9CB0"/>
              </a:gs>
              <a:gs pos="100000">
                <a:srgbClr val="2FC2D9"/>
              </a:gs>
            </a:gsLst>
            <a:lin ang="176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en-US" sz="1800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835375" y="3197413"/>
            <a:ext cx="10099325" cy="2921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2189686" y="0"/>
            <a:ext cx="16571371" cy="72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4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31930536"/>
              </p:ext>
            </p:extLst>
          </p:nvPr>
        </p:nvGraphicFramePr>
        <p:xfrm>
          <a:off x="-1" y="935108"/>
          <a:ext cx="12192000" cy="5530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2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M2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M3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M4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M5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M6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M7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M8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M9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M10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M11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M12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758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88353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3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433" y="5455612"/>
            <a:ext cx="85344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MONTH </a:t>
            </a:r>
            <a:r>
              <a:rPr lang="en-US" dirty="0" err="1"/>
              <a:t>DAte</a:t>
            </a:r>
            <a:r>
              <a:rPr lang="en-US" dirty="0"/>
              <a:t>, YEAR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42434" y="4466210"/>
            <a:ext cx="3382786" cy="360099"/>
          </a:xfrm>
          <a:prstGeom prst="rect">
            <a:avLst/>
          </a:prstGeom>
          <a:solidFill>
            <a:schemeClr val="accent2"/>
          </a:solidFill>
        </p:spPr>
        <p:txBody>
          <a:bodyPr wrap="none" tIns="36576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37173" y="504827"/>
            <a:ext cx="1658003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3048469" y="504826"/>
            <a:ext cx="1882121" cy="458881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64117" y="571499"/>
            <a:ext cx="0" cy="3473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42433" y="2075578"/>
            <a:ext cx="9213851" cy="618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200">
                <a:solidFill>
                  <a:schemeClr val="tx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6874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>
                <a:solidFill>
                  <a:srgbClr val="444444"/>
                </a:solidFill>
              </a:rPr>
              <a:t>Click to add text - Lorem </a:t>
            </a:r>
            <a:r>
              <a:rPr lang="en-US" dirty="0" err="1">
                <a:solidFill>
                  <a:srgbClr val="444444"/>
                </a:solidFill>
              </a:rPr>
              <a:t>ipsum</a:t>
            </a:r>
            <a:r>
              <a:rPr lang="en-US" dirty="0">
                <a:solidFill>
                  <a:srgbClr val="444444"/>
                </a:solidFill>
              </a:rPr>
              <a:t> dolor sit </a:t>
            </a:r>
            <a:r>
              <a:rPr lang="en-US" dirty="0" err="1">
                <a:solidFill>
                  <a:srgbClr val="444444"/>
                </a:solidFill>
              </a:rPr>
              <a:t>amet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consectetur</a:t>
            </a:r>
            <a:r>
              <a:rPr lang="en-US" dirty="0">
                <a:solidFill>
                  <a:srgbClr val="444444"/>
                </a:solidFill>
              </a:rPr>
              <a:t> adipiscing </a:t>
            </a:r>
            <a:r>
              <a:rPr lang="en-US" dirty="0" err="1">
                <a:solidFill>
                  <a:srgbClr val="444444"/>
                </a:solidFill>
              </a:rPr>
              <a:t>elit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Ut</a:t>
            </a:r>
            <a:r>
              <a:rPr lang="en-US" dirty="0">
                <a:solidFill>
                  <a:srgbClr val="444444"/>
                </a:solidFill>
              </a:rPr>
              <a:t> vitae </a:t>
            </a:r>
            <a:r>
              <a:rPr lang="en-US" dirty="0" err="1">
                <a:solidFill>
                  <a:srgbClr val="444444"/>
                </a:solidFill>
              </a:rPr>
              <a:t>laoreet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Sed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eleifend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a </a:t>
            </a:r>
            <a:r>
              <a:rPr lang="en-US" dirty="0" err="1">
                <a:solidFill>
                  <a:srgbClr val="444444"/>
                </a:solidFill>
              </a:rPr>
              <a:t>purus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tincidunt</a:t>
            </a:r>
            <a:r>
              <a:rPr lang="en-US" dirty="0">
                <a:solidFill>
                  <a:srgbClr val="444444"/>
                </a:solidFill>
              </a:rPr>
              <a:t>, a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Praesent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justo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nec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metus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auctor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volutpat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Morbi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mattis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eros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adipiscing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tempor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varius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eget</a:t>
            </a:r>
            <a:r>
              <a:rPr lang="en-US" dirty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solidFill>
                  <a:schemeClr val="bg1">
                    <a:lumMod val="65000"/>
                  </a:schemeClr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24276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Background Image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42433" y="2075578"/>
            <a:ext cx="9213851" cy="618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2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842434" y="4453468"/>
            <a:ext cx="8650817" cy="3749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842433" y="5459484"/>
            <a:ext cx="4866216" cy="373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MONTH DATE, YEAR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37173" y="504827"/>
            <a:ext cx="1658003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690082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34845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68371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>
                <a:solidFill>
                  <a:srgbClr val="444444"/>
                </a:solidFill>
              </a:rPr>
              <a:t>Click to add text - Lorem </a:t>
            </a:r>
            <a:r>
              <a:rPr lang="en-US" dirty="0" err="1">
                <a:solidFill>
                  <a:srgbClr val="444444"/>
                </a:solidFill>
              </a:rPr>
              <a:t>ipsum</a:t>
            </a:r>
            <a:r>
              <a:rPr lang="en-US" dirty="0">
                <a:solidFill>
                  <a:srgbClr val="444444"/>
                </a:solidFill>
              </a:rPr>
              <a:t> dolor sit </a:t>
            </a:r>
            <a:r>
              <a:rPr lang="en-US" dirty="0" err="1">
                <a:solidFill>
                  <a:srgbClr val="444444"/>
                </a:solidFill>
              </a:rPr>
              <a:t>amet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consectetur</a:t>
            </a:r>
            <a:r>
              <a:rPr lang="en-US" dirty="0">
                <a:solidFill>
                  <a:srgbClr val="444444"/>
                </a:solidFill>
              </a:rPr>
              <a:t> adipiscing </a:t>
            </a:r>
            <a:r>
              <a:rPr lang="en-US" dirty="0" err="1">
                <a:solidFill>
                  <a:srgbClr val="444444"/>
                </a:solidFill>
              </a:rPr>
              <a:t>elit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Ut</a:t>
            </a:r>
            <a:r>
              <a:rPr lang="en-US" dirty="0">
                <a:solidFill>
                  <a:srgbClr val="444444"/>
                </a:solidFill>
              </a:rPr>
              <a:t> vitae </a:t>
            </a:r>
            <a:r>
              <a:rPr lang="en-US" dirty="0" err="1">
                <a:solidFill>
                  <a:srgbClr val="444444"/>
                </a:solidFill>
              </a:rPr>
              <a:t>laoreet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Sed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eleifend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a </a:t>
            </a:r>
            <a:r>
              <a:rPr lang="en-US" dirty="0" err="1">
                <a:solidFill>
                  <a:srgbClr val="444444"/>
                </a:solidFill>
              </a:rPr>
              <a:t>purus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tincidunt</a:t>
            </a:r>
            <a:r>
              <a:rPr lang="en-US" dirty="0">
                <a:solidFill>
                  <a:srgbClr val="444444"/>
                </a:solidFill>
              </a:rPr>
              <a:t>, a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Praesent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justo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nec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metus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auctor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volutpat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Morbi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mattis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eros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adipiscing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tempor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varius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eget</a:t>
            </a:r>
            <a:r>
              <a:rPr lang="en-US" dirty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solidFill>
                  <a:schemeClr val="bg1">
                    <a:lumMod val="65000"/>
                  </a:schemeClr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0631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964" y="1439863"/>
            <a:ext cx="11241024" cy="457200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40000"/>
              <a:buFont typeface="+mj-lt"/>
              <a:buAutoNum type="arabicPeriod"/>
              <a:defRPr sz="1600" baseline="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numbered list</a:t>
            </a:r>
          </a:p>
          <a:p>
            <a:pPr lvl="0"/>
            <a:r>
              <a:rPr lang="en-US" dirty="0"/>
              <a:t>Click to add numbered list</a:t>
            </a:r>
          </a:p>
          <a:p>
            <a:pPr lvl="0"/>
            <a:r>
              <a:rPr lang="en-US" dirty="0"/>
              <a:t>Click to add numbered list</a:t>
            </a:r>
          </a:p>
          <a:p>
            <a:pPr lvl="0"/>
            <a:r>
              <a:rPr lang="en-US" dirty="0"/>
              <a:t>Click to add numbered list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solidFill>
                  <a:schemeClr val="bg1">
                    <a:lumMod val="65000"/>
                  </a:schemeClr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737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80484" y="1439862"/>
            <a:ext cx="112410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 marL="557784" indent="-210312">
              <a:lnSpc>
                <a:spcPct val="120000"/>
              </a:lnSpc>
              <a:spcBef>
                <a:spcPts val="288"/>
              </a:spcBef>
              <a:buSzPct val="100000"/>
              <a:buFont typeface="Lucida Grande"/>
              <a:buChar char="–"/>
              <a:defRPr sz="1400" baseline="0"/>
            </a:lvl2pPr>
            <a:lvl3pPr marL="859536" indent="-173736">
              <a:lnSpc>
                <a:spcPct val="120000"/>
              </a:lnSpc>
              <a:spcBef>
                <a:spcPts val="264"/>
              </a:spcBef>
              <a:defRPr sz="14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bulleted list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solidFill>
                  <a:schemeClr val="bg1">
                    <a:lumMod val="65000"/>
                  </a:schemeClr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5456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705600" y="910939"/>
            <a:ext cx="5486400" cy="55778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480484" y="1439862"/>
            <a:ext cx="5791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6131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80484" y="1776415"/>
            <a:ext cx="11106149" cy="41964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3736" marR="0" indent="-173736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531" y="1345462"/>
            <a:ext cx="174586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223806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064000" y="923637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8128000" y="923637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3712442"/>
            <a:ext cx="12192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6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990527" y="2612360"/>
            <a:ext cx="1162947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256492" y="2954876"/>
            <a:ext cx="2631016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762000" y="1200727"/>
            <a:ext cx="1524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942527" y="2612360"/>
            <a:ext cx="1162947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08492" y="2954876"/>
            <a:ext cx="2631016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038527" y="2612360"/>
            <a:ext cx="1162947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04492" y="2954876"/>
            <a:ext cx="2631016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0086527" y="2612360"/>
            <a:ext cx="1162947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9352492" y="2954876"/>
            <a:ext cx="2631016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3810000" y="1200727"/>
            <a:ext cx="1524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6858000" y="1200727"/>
            <a:ext cx="1524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9906000" y="1200727"/>
            <a:ext cx="1524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Headshot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V="1">
            <a:off x="3048000" y="932691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6096000" y="944426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932690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04800" y="3505200"/>
            <a:ext cx="24384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3352800" y="3505200"/>
            <a:ext cx="24384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6400800" y="3505200"/>
            <a:ext cx="24384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9448800" y="3505200"/>
            <a:ext cx="24384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90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939800"/>
            <a:ext cx="12192000" cy="371168"/>
          </a:xfrm>
          <a:prstGeom prst="rect">
            <a:avLst/>
          </a:prstGeom>
          <a:solidFill>
            <a:srgbClr val="2FC2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Oval 18"/>
          <p:cNvSpPr/>
          <p:nvPr userDrawn="1"/>
        </p:nvSpPr>
        <p:spPr>
          <a:xfrm>
            <a:off x="1214279" y="1214873"/>
            <a:ext cx="619443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4262279" y="1214873"/>
            <a:ext cx="619443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10358279" y="1214873"/>
            <a:ext cx="619443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7310279" y="1214873"/>
            <a:ext cx="619443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048000" y="932691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6096000" y="944426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9144000" y="932690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04800" y="2601468"/>
            <a:ext cx="24384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3352800" y="2601468"/>
            <a:ext cx="24384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6400800" y="2601468"/>
            <a:ext cx="24384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9448800" y="2601468"/>
            <a:ext cx="24384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04800" y="1801368"/>
            <a:ext cx="24384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DOLOR</a:t>
            </a:r>
            <a:br>
              <a:rPr lang="en-US" dirty="0"/>
            </a:br>
            <a:r>
              <a:rPr lang="en-US" dirty="0"/>
              <a:t>SIT AMET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352800" y="1801368"/>
            <a:ext cx="24384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DOLOR</a:t>
            </a:r>
            <a:br>
              <a:rPr lang="en-US" dirty="0"/>
            </a:br>
            <a:r>
              <a:rPr lang="en-US" dirty="0"/>
              <a:t>SIT AMET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6400800" y="1801368"/>
            <a:ext cx="24384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DOLOR</a:t>
            </a:r>
            <a:br>
              <a:rPr lang="en-US" dirty="0"/>
            </a:br>
            <a:r>
              <a:rPr lang="en-US" dirty="0"/>
              <a:t>SIT AMET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9448800" y="1801368"/>
            <a:ext cx="24384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DOLOR</a:t>
            </a:r>
            <a:br>
              <a:rPr lang="en-US" dirty="0"/>
            </a:br>
            <a:r>
              <a:rPr lang="en-US" dirty="0"/>
              <a:t>SIT AMET</a:t>
            </a:r>
          </a:p>
        </p:txBody>
      </p:sp>
    </p:spTree>
    <p:extLst>
      <p:ext uri="{BB962C8B-B14F-4D97-AF65-F5344CB8AC3E}">
        <p14:creationId xmlns:p14="http://schemas.microsoft.com/office/powerpoint/2010/main" val="179748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00707"/>
            <a:ext cx="12192000" cy="3657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9708153" y="6560478"/>
            <a:ext cx="1991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C0EDAD-27A0-9447-9004-E733B36B95C3}" type="slidenum">
              <a:rPr lang="en-US" sz="1000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 b="0" i="0" dirty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221117" y="6564320"/>
            <a:ext cx="3088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0" i="0" kern="0" spc="20" dirty="0">
                <a:solidFill>
                  <a:schemeClr val="accent1"/>
                </a:solidFill>
                <a:latin typeface="Trebuchet MS"/>
                <a:cs typeface="Trebuchet MS"/>
              </a:rPr>
              <a:t>DIFFERENT SHAPES OF</a:t>
            </a:r>
            <a:r>
              <a:rPr lang="hu-HU" sz="800" b="0" i="0" kern="0" spc="20" baseline="0" dirty="0">
                <a:solidFill>
                  <a:schemeClr val="accent1"/>
                </a:solidFill>
                <a:latin typeface="Trebuchet MS"/>
                <a:cs typeface="Trebuchet MS"/>
              </a:rPr>
              <a:t> DATA</a:t>
            </a:r>
            <a:endParaRPr lang="en-US" sz="800" b="0" i="0" kern="0" spc="2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11399" y="6589746"/>
            <a:ext cx="0" cy="164592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52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05" r:id="rId2"/>
    <p:sldLayoutId id="2147483702" r:id="rId3"/>
    <p:sldLayoutId id="2147483711" r:id="rId4"/>
    <p:sldLayoutId id="2147483728" r:id="rId5"/>
    <p:sldLayoutId id="2147483712" r:id="rId6"/>
    <p:sldLayoutId id="2147483734" r:id="rId7"/>
    <p:sldLayoutId id="2147483736" r:id="rId8"/>
    <p:sldLayoutId id="2147483735" r:id="rId9"/>
    <p:sldLayoutId id="2147483737" r:id="rId10"/>
    <p:sldLayoutId id="2147483713" r:id="rId11"/>
    <p:sldLayoutId id="2147483727" r:id="rId12"/>
    <p:sldLayoutId id="2147483741" r:id="rId13"/>
    <p:sldLayoutId id="2147483698" r:id="rId14"/>
    <p:sldLayoutId id="2147483733" r:id="rId15"/>
    <p:sldLayoutId id="2147483706" r:id="rId16"/>
    <p:sldLayoutId id="2147483738" r:id="rId17"/>
    <p:sldLayoutId id="2147483739" r:id="rId1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600" kern="1200" cap="all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41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40" r:id="rId3"/>
    <p:sldLayoutId id="2147483742" r:id="rId4"/>
    <p:sldLayoutId id="214748374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dan.com/data-warehouse-design-inmon-versus-kimball/2030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3097336" y="5648108"/>
            <a:ext cx="6400800" cy="38100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OCTOBER 2023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9570" y="5658559"/>
            <a:ext cx="2113143" cy="360099"/>
          </a:xfrm>
          <a:solidFill>
            <a:srgbClr val="00B050"/>
          </a:solidFill>
        </p:spPr>
        <p:txBody>
          <a:bodyPr/>
          <a:lstStyle/>
          <a:p>
            <a:r>
              <a:rPr lang="en-US" dirty="0"/>
              <a:t>Laszlo Sallo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29205" y="2853054"/>
            <a:ext cx="8194675" cy="1421928"/>
          </a:xfrm>
        </p:spPr>
        <p:txBody>
          <a:bodyPr/>
          <a:lstStyle/>
          <a:p>
            <a:r>
              <a:rPr lang="en-US" sz="3600" dirty="0"/>
              <a:t>DATA ENGINEERING 1 </a:t>
            </a:r>
          </a:p>
          <a:p>
            <a:endParaRPr lang="en-US" sz="3600" dirty="0"/>
          </a:p>
          <a:p>
            <a:r>
              <a:rPr lang="en-US" sz="3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DATA WAREHOUSES</a:t>
            </a:r>
          </a:p>
        </p:txBody>
      </p:sp>
      <p:pic>
        <p:nvPicPr>
          <p:cNvPr id="1026" name="Picture 2" descr="https://www.ceu.edu/sites/default/files/media/user-5/ceulogo_0_1.jpg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5" b="17355"/>
          <a:stretch>
            <a:fillRect/>
          </a:stretch>
        </p:blipFill>
        <p:spPr bwMode="auto">
          <a:xfrm>
            <a:off x="391732" y="590910"/>
            <a:ext cx="3337873" cy="10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67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Tx/>
            </a:pPr>
            <a:r>
              <a:rPr lang="hu-HU" sz="2800" spc="-200" dirty="0">
                <a:solidFill>
                  <a:srgbClr val="999999"/>
                </a:solidFill>
              </a:rPr>
              <a:t>BI </a:t>
            </a:r>
            <a:r>
              <a:rPr lang="en-US" sz="2800" spc="-200" dirty="0">
                <a:solidFill>
                  <a:srgbClr val="999999"/>
                </a:solidFill>
              </a:rPr>
              <a:t>ARCHITECTURE</a:t>
            </a:r>
          </a:p>
        </p:txBody>
      </p:sp>
      <p:sp>
        <p:nvSpPr>
          <p:cNvPr id="15" name="Flowchart: Magnetic Disk 14"/>
          <p:cNvSpPr/>
          <p:nvPr/>
        </p:nvSpPr>
        <p:spPr>
          <a:xfrm>
            <a:off x="2524166" y="3222306"/>
            <a:ext cx="1403350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Data </a:t>
            </a:r>
          </a:p>
          <a:p>
            <a:pPr algn="ctr"/>
            <a:r>
              <a:rPr lang="hu-HU" dirty="0"/>
              <a:t>W</a:t>
            </a:r>
            <a:r>
              <a:rPr lang="en-US" dirty="0"/>
              <a:t>arehouse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1647866" y="3293680"/>
            <a:ext cx="850900" cy="11374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ETL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12118" y="1029524"/>
            <a:ext cx="2453202" cy="537486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EDW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31902" y="1172920"/>
            <a:ext cx="414664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spc="-200" dirty="0">
                <a:solidFill>
                  <a:srgbClr val="464547"/>
                </a:solidFill>
                <a:latin typeface="Arial Black"/>
              </a:rPr>
              <a:t>EDW</a:t>
            </a:r>
          </a:p>
          <a:p>
            <a:r>
              <a:rPr lang="en-US" sz="2400" spc="-200" dirty="0">
                <a:solidFill>
                  <a:srgbClr val="00B050"/>
                </a:solidFill>
                <a:latin typeface="Arial Black"/>
              </a:rPr>
              <a:t>Enterprise Data Warehouse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31902" y="3716957"/>
            <a:ext cx="3580147" cy="1732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Data from OLTP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Historical data 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Single </a:t>
            </a:r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source of truth</a:t>
            </a:r>
            <a:endParaRPr lang="hu-HU" dirty="0">
              <a:solidFill>
                <a:srgbClr val="444444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20000"/>
              </a:lnSpc>
            </a:pPr>
            <a:r>
              <a:rPr lang="hu-HU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Read </a:t>
            </a:r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optimized</a:t>
            </a:r>
            <a:endParaRPr lang="hu-HU" dirty="0">
              <a:solidFill>
                <a:srgbClr val="444444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Relevant data for analytics</a:t>
            </a:r>
          </a:p>
        </p:txBody>
      </p:sp>
    </p:spTree>
    <p:extLst>
      <p:ext uri="{BB962C8B-B14F-4D97-AF65-F5344CB8AC3E}">
        <p14:creationId xmlns:p14="http://schemas.microsoft.com/office/powerpoint/2010/main" val="2030863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Tx/>
            </a:pPr>
            <a:r>
              <a:rPr lang="en-US" sz="2800" spc="-200" dirty="0">
                <a:solidFill>
                  <a:srgbClr val="999999"/>
                </a:solidFill>
              </a:rPr>
              <a:t>SUBJECT ORIENTATION</a:t>
            </a:r>
          </a:p>
        </p:txBody>
      </p:sp>
      <p:sp>
        <p:nvSpPr>
          <p:cNvPr id="10" name="Flowchart: Magnetic Disk 9"/>
          <p:cNvSpPr/>
          <p:nvPr/>
        </p:nvSpPr>
        <p:spPr>
          <a:xfrm>
            <a:off x="3004475" y="1545094"/>
            <a:ext cx="1613024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Production</a:t>
            </a:r>
          </a:p>
        </p:txBody>
      </p:sp>
      <p:sp>
        <p:nvSpPr>
          <p:cNvPr id="14" name="Flowchart: Magnetic Disk 13"/>
          <p:cNvSpPr/>
          <p:nvPr/>
        </p:nvSpPr>
        <p:spPr>
          <a:xfrm>
            <a:off x="3004475" y="2847860"/>
            <a:ext cx="1613024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Billing</a:t>
            </a:r>
          </a:p>
        </p:txBody>
      </p:sp>
      <p:sp>
        <p:nvSpPr>
          <p:cNvPr id="16" name="Flowchart: Magnetic Disk 15"/>
          <p:cNvSpPr/>
          <p:nvPr/>
        </p:nvSpPr>
        <p:spPr>
          <a:xfrm>
            <a:off x="3004475" y="4150626"/>
            <a:ext cx="1613024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Store </a:t>
            </a:r>
          </a:p>
        </p:txBody>
      </p:sp>
      <p:sp>
        <p:nvSpPr>
          <p:cNvPr id="17" name="Flowchart: Magnetic Disk 16"/>
          <p:cNvSpPr/>
          <p:nvPr/>
        </p:nvSpPr>
        <p:spPr>
          <a:xfrm>
            <a:off x="7610121" y="2244627"/>
            <a:ext cx="1613024" cy="10414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 Sales</a:t>
            </a:r>
          </a:p>
        </p:txBody>
      </p:sp>
      <p:sp>
        <p:nvSpPr>
          <p:cNvPr id="18" name="Flowchart: Magnetic Disk 17"/>
          <p:cNvSpPr/>
          <p:nvPr/>
        </p:nvSpPr>
        <p:spPr>
          <a:xfrm>
            <a:off x="7610121" y="3547393"/>
            <a:ext cx="1613024" cy="10414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CRM</a:t>
            </a:r>
          </a:p>
        </p:txBody>
      </p:sp>
      <p:cxnSp>
        <p:nvCxnSpPr>
          <p:cNvPr id="3" name="Straight Arrow Connector 2"/>
          <p:cNvCxnSpPr>
            <a:stCxn id="10" idx="4"/>
          </p:cNvCxnSpPr>
          <p:nvPr/>
        </p:nvCxnSpPr>
        <p:spPr>
          <a:xfrm>
            <a:off x="4617500" y="2065795"/>
            <a:ext cx="1163781" cy="1220233"/>
          </a:xfrm>
          <a:prstGeom prst="straightConnector1">
            <a:avLst/>
          </a:prstGeom>
          <a:ln w="889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17498" y="3380662"/>
            <a:ext cx="1163782" cy="11649"/>
          </a:xfrm>
          <a:prstGeom prst="straightConnector1">
            <a:avLst/>
          </a:prstGeom>
          <a:ln w="889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617498" y="3547394"/>
            <a:ext cx="1163782" cy="1129045"/>
          </a:xfrm>
          <a:prstGeom prst="straightConnector1">
            <a:avLst/>
          </a:prstGeom>
          <a:ln w="889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864427" y="2664261"/>
            <a:ext cx="1662546" cy="716400"/>
          </a:xfrm>
          <a:prstGeom prst="straightConnector1">
            <a:avLst/>
          </a:prstGeom>
          <a:ln w="889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8" idx="2"/>
          </p:cNvCxnSpPr>
          <p:nvPr/>
        </p:nvCxnSpPr>
        <p:spPr>
          <a:xfrm>
            <a:off x="5857481" y="3547393"/>
            <a:ext cx="1752641" cy="520700"/>
          </a:xfrm>
          <a:prstGeom prst="straightConnector1">
            <a:avLst/>
          </a:prstGeom>
          <a:ln w="889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87890" y="2884479"/>
            <a:ext cx="24122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OLTP</a:t>
            </a:r>
            <a:endParaRPr lang="en-US" sz="6000" dirty="0"/>
          </a:p>
        </p:txBody>
      </p:sp>
      <p:sp>
        <p:nvSpPr>
          <p:cNvPr id="34" name="Rectangle 33"/>
          <p:cNvSpPr/>
          <p:nvPr/>
        </p:nvSpPr>
        <p:spPr>
          <a:xfrm>
            <a:off x="9892986" y="2884479"/>
            <a:ext cx="15651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DW</a:t>
            </a:r>
            <a:endParaRPr lang="en-US" sz="6000" dirty="0"/>
          </a:p>
        </p:txBody>
      </p:sp>
      <p:sp>
        <p:nvSpPr>
          <p:cNvPr id="35" name="Rectangle 34"/>
          <p:cNvSpPr/>
          <p:nvPr/>
        </p:nvSpPr>
        <p:spPr>
          <a:xfrm>
            <a:off x="2250172" y="5451741"/>
            <a:ext cx="3830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  <a:cs typeface="Trebuchet MS"/>
              </a:rPr>
              <a:t>Operation / Process</a:t>
            </a:r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 Oriented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259906" y="5451741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  <a:cs typeface="Trebuchet MS"/>
              </a:rPr>
              <a:t>Subject</a:t>
            </a:r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 Oriented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96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Tx/>
            </a:pPr>
            <a:r>
              <a:rPr lang="en-US" sz="2800" spc="-200" dirty="0">
                <a:solidFill>
                  <a:srgbClr val="999999"/>
                </a:solidFill>
              </a:rPr>
              <a:t>MAPPING TO OUR SAMPLE DB</a:t>
            </a:r>
          </a:p>
        </p:txBody>
      </p:sp>
      <p:sp>
        <p:nvSpPr>
          <p:cNvPr id="10" name="Flowchart: Magnetic Disk 9"/>
          <p:cNvSpPr/>
          <p:nvPr/>
        </p:nvSpPr>
        <p:spPr>
          <a:xfrm>
            <a:off x="8337867" y="1763676"/>
            <a:ext cx="1613024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Production</a:t>
            </a:r>
          </a:p>
        </p:txBody>
      </p:sp>
      <p:sp>
        <p:nvSpPr>
          <p:cNvPr id="14" name="Flowchart: Magnetic Disk 13"/>
          <p:cNvSpPr/>
          <p:nvPr/>
        </p:nvSpPr>
        <p:spPr>
          <a:xfrm>
            <a:off x="8337867" y="3066442"/>
            <a:ext cx="1613024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Billing</a:t>
            </a:r>
          </a:p>
        </p:txBody>
      </p:sp>
      <p:sp>
        <p:nvSpPr>
          <p:cNvPr id="16" name="Flowchart: Magnetic Disk 15"/>
          <p:cNvSpPr/>
          <p:nvPr/>
        </p:nvSpPr>
        <p:spPr>
          <a:xfrm>
            <a:off x="8337867" y="4369208"/>
            <a:ext cx="1613024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Store </a:t>
            </a:r>
          </a:p>
        </p:txBody>
      </p:sp>
      <p:cxnSp>
        <p:nvCxnSpPr>
          <p:cNvPr id="3" name="Straight Arrow Connector 2"/>
          <p:cNvCxnSpPr>
            <a:stCxn id="10" idx="4"/>
          </p:cNvCxnSpPr>
          <p:nvPr/>
        </p:nvCxnSpPr>
        <p:spPr>
          <a:xfrm>
            <a:off x="9950892" y="2284377"/>
            <a:ext cx="1163781" cy="1220233"/>
          </a:xfrm>
          <a:prstGeom prst="straightConnector1">
            <a:avLst/>
          </a:prstGeom>
          <a:ln w="889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950890" y="3599244"/>
            <a:ext cx="1163782" cy="11649"/>
          </a:xfrm>
          <a:prstGeom prst="straightConnector1">
            <a:avLst/>
          </a:prstGeom>
          <a:ln w="889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950890" y="3765976"/>
            <a:ext cx="1163782" cy="1129045"/>
          </a:xfrm>
          <a:prstGeom prst="straightConnector1">
            <a:avLst/>
          </a:prstGeom>
          <a:ln w="889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21282" y="3103061"/>
            <a:ext cx="24122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OLTP</a:t>
            </a:r>
            <a:endParaRPr lang="en-US" sz="6000" dirty="0"/>
          </a:p>
        </p:txBody>
      </p:sp>
      <p:sp>
        <p:nvSpPr>
          <p:cNvPr id="35" name="Rectangle 34"/>
          <p:cNvSpPr/>
          <p:nvPr/>
        </p:nvSpPr>
        <p:spPr>
          <a:xfrm>
            <a:off x="7583564" y="5670323"/>
            <a:ext cx="3830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  <a:cs typeface="Trebuchet MS"/>
              </a:rPr>
              <a:t>Operation / Process</a:t>
            </a:r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 Oriented</a:t>
            </a:r>
            <a:endParaRPr lang="en-US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65FD78C6-F3E0-4894-B413-113AB956A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0" y="1085620"/>
            <a:ext cx="4070943" cy="52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19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Tx/>
            </a:pPr>
            <a:r>
              <a:rPr lang="en-US" sz="2800" spc="-200" dirty="0">
                <a:solidFill>
                  <a:srgbClr val="999999"/>
                </a:solidFill>
              </a:rPr>
              <a:t>PRODUCT SALES - STAR SCHEMA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F5237C-1803-443E-A6E5-FA9A18E93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888" y="1257300"/>
            <a:ext cx="63722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51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Tx/>
            </a:pPr>
            <a:r>
              <a:rPr lang="en-US" sz="2800" spc="-200" dirty="0">
                <a:solidFill>
                  <a:srgbClr val="999999"/>
                </a:solidFill>
              </a:rPr>
              <a:t>PRODUCT SALES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40450"/>
              </p:ext>
            </p:extLst>
          </p:nvPr>
        </p:nvGraphicFramePr>
        <p:xfrm>
          <a:off x="725714" y="3429000"/>
          <a:ext cx="10871198" cy="213181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057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354">
                  <a:extLst>
                    <a:ext uri="{9D8B030D-6E8A-4147-A177-3AD203B41FA5}">
                      <a16:colId xmlns:a16="http://schemas.microsoft.com/office/drawing/2014/main" val="407247983"/>
                    </a:ext>
                  </a:extLst>
                </a:gridCol>
                <a:gridCol w="1459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415">
                  <a:extLst>
                    <a:ext uri="{9D8B030D-6E8A-4147-A177-3AD203B41FA5}">
                      <a16:colId xmlns:a16="http://schemas.microsoft.com/office/drawing/2014/main" val="1409831068"/>
                    </a:ext>
                  </a:extLst>
                </a:gridCol>
                <a:gridCol w="1459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9415">
                  <a:extLst>
                    <a:ext uri="{9D8B030D-6E8A-4147-A177-3AD203B41FA5}">
                      <a16:colId xmlns:a16="http://schemas.microsoft.com/office/drawing/2014/main" val="2744146129"/>
                    </a:ext>
                  </a:extLst>
                </a:gridCol>
                <a:gridCol w="1459415">
                  <a:extLst>
                    <a:ext uri="{9D8B030D-6E8A-4147-A177-3AD203B41FA5}">
                      <a16:colId xmlns:a16="http://schemas.microsoft.com/office/drawing/2014/main" val="3993138542"/>
                    </a:ext>
                  </a:extLst>
                </a:gridCol>
                <a:gridCol w="1459415">
                  <a:extLst>
                    <a:ext uri="{9D8B030D-6E8A-4147-A177-3AD203B41FA5}">
                      <a16:colId xmlns:a16="http://schemas.microsoft.com/office/drawing/2014/main" val="3140197154"/>
                    </a:ext>
                  </a:extLst>
                </a:gridCol>
              </a:tblGrid>
              <a:tr h="4281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Price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Product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Brand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City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Country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Date 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Week of 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1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10.000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Chair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Ikea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Budapest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HU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2019.09.20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1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500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Flower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Zip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London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UK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2019.09.20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1.000.000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Spaceship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Virgin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Budapest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HU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2019.09.21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1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2.000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Weblogic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Oracle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New</a:t>
                      </a:r>
                      <a:r>
                        <a:rPr lang="en-US" sz="1200" u="none" strike="noStrike" baseline="0" dirty="0">
                          <a:effectLst/>
                        </a:rPr>
                        <a:t> York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USA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2019.09.21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C1E19E07-2712-4490-A0EC-412ED7EBF9E7}"/>
              </a:ext>
            </a:extLst>
          </p:cNvPr>
          <p:cNvSpPr/>
          <p:nvPr/>
        </p:nvSpPr>
        <p:spPr>
          <a:xfrm rot="5400000">
            <a:off x="1598574" y="2146114"/>
            <a:ext cx="319314" cy="2065034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2FBD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50E754B5-90B0-45A8-927D-5D08B2BFA726}"/>
              </a:ext>
            </a:extLst>
          </p:cNvPr>
          <p:cNvSpPr/>
          <p:nvPr/>
        </p:nvSpPr>
        <p:spPr>
          <a:xfrm rot="5400000">
            <a:off x="4108450" y="1769837"/>
            <a:ext cx="319314" cy="2817585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4F56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62459062-6006-4407-A279-CFC1650E2DA3}"/>
              </a:ext>
            </a:extLst>
          </p:cNvPr>
          <p:cNvSpPr/>
          <p:nvPr/>
        </p:nvSpPr>
        <p:spPr>
          <a:xfrm rot="5400000">
            <a:off x="7024909" y="1741716"/>
            <a:ext cx="319315" cy="2873826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A82FD3B3-816C-421B-8F08-27B5D6DA266A}"/>
              </a:ext>
            </a:extLst>
          </p:cNvPr>
          <p:cNvSpPr/>
          <p:nvPr/>
        </p:nvSpPr>
        <p:spPr>
          <a:xfrm rot="5400000">
            <a:off x="10000341" y="1741715"/>
            <a:ext cx="319313" cy="2873827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7AC18F-2F90-44C5-B5A9-2956DA2E71C5}"/>
              </a:ext>
            </a:extLst>
          </p:cNvPr>
          <p:cNvSpPr/>
          <p:nvPr/>
        </p:nvSpPr>
        <p:spPr>
          <a:xfrm>
            <a:off x="3361450" y="2193442"/>
            <a:ext cx="1813318" cy="734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4F5683"/>
                </a:solidFill>
                <a:latin typeface="Arial Black" panose="020B0A04020102020204" pitchFamily="34" charset="0"/>
                <a:cs typeface="Trebuchet MS"/>
              </a:rPr>
              <a:t>Dimension 1: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4F5683"/>
                </a:solidFill>
                <a:latin typeface="Arial Black" panose="020B0A04020102020204" pitchFamily="34" charset="0"/>
                <a:cs typeface="Trebuchet MS"/>
              </a:rPr>
              <a:t>Product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B748DB-AC44-4A50-875A-4F5A8FB5D5D6}"/>
              </a:ext>
            </a:extLst>
          </p:cNvPr>
          <p:cNvSpPr/>
          <p:nvPr/>
        </p:nvSpPr>
        <p:spPr>
          <a:xfrm>
            <a:off x="1385711" y="2193441"/>
            <a:ext cx="877164" cy="734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2FBDD5"/>
                </a:solidFill>
                <a:latin typeface="Arial Black" panose="020B0A04020102020204" pitchFamily="34" charset="0"/>
                <a:cs typeface="Trebuchet MS"/>
              </a:rPr>
              <a:t>Fact 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2FBDD5"/>
                </a:solidFill>
                <a:latin typeface="Arial Black" panose="020B0A04020102020204" pitchFamily="34" charset="0"/>
                <a:cs typeface="Trebuchet MS"/>
              </a:rPr>
              <a:t>Sales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5A3306-2DDA-4016-B917-784A41D174F8}"/>
              </a:ext>
            </a:extLst>
          </p:cNvPr>
          <p:cNvSpPr/>
          <p:nvPr/>
        </p:nvSpPr>
        <p:spPr>
          <a:xfrm>
            <a:off x="6340870" y="2193442"/>
            <a:ext cx="1813318" cy="734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rebuchet MS"/>
              </a:rPr>
              <a:t>Dimension 2: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rebuchet MS"/>
              </a:rPr>
              <a:t>Market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D3AC9C-CC6E-4AE6-AE38-F52D3091B592}"/>
              </a:ext>
            </a:extLst>
          </p:cNvPr>
          <p:cNvSpPr/>
          <p:nvPr/>
        </p:nvSpPr>
        <p:spPr>
          <a:xfrm>
            <a:off x="9366010" y="2193442"/>
            <a:ext cx="1813318" cy="734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92D050"/>
                </a:solidFill>
                <a:latin typeface="Arial Black" panose="020B0A04020102020204" pitchFamily="34" charset="0"/>
                <a:cs typeface="Trebuchet MS"/>
              </a:rPr>
              <a:t>Dimension 3: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92D050"/>
                </a:solidFill>
                <a:latin typeface="Arial Black" panose="020B0A04020102020204" pitchFamily="34" charset="0"/>
                <a:cs typeface="Trebuchet MS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734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8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AD35FEA0-8EE6-4B72-91E9-78A73C35D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" y="33530"/>
            <a:ext cx="5323977" cy="63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550AAB-2AD5-4D85-A1F5-80A64C279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2313"/>
              </p:ext>
            </p:extLst>
          </p:nvPr>
        </p:nvGraphicFramePr>
        <p:xfrm>
          <a:off x="4868701" y="5668974"/>
          <a:ext cx="7105060" cy="62071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691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052">
                  <a:extLst>
                    <a:ext uri="{9D8B030D-6E8A-4147-A177-3AD203B41FA5}">
                      <a16:colId xmlns:a16="http://schemas.microsoft.com/office/drawing/2014/main" val="407247983"/>
                    </a:ext>
                  </a:extLst>
                </a:gridCol>
                <a:gridCol w="953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826">
                  <a:extLst>
                    <a:ext uri="{9D8B030D-6E8A-4147-A177-3AD203B41FA5}">
                      <a16:colId xmlns:a16="http://schemas.microsoft.com/office/drawing/2014/main" val="1409831068"/>
                    </a:ext>
                  </a:extLst>
                </a:gridCol>
                <a:gridCol w="953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826">
                  <a:extLst>
                    <a:ext uri="{9D8B030D-6E8A-4147-A177-3AD203B41FA5}">
                      <a16:colId xmlns:a16="http://schemas.microsoft.com/office/drawing/2014/main" val="2744146129"/>
                    </a:ext>
                  </a:extLst>
                </a:gridCol>
                <a:gridCol w="953826">
                  <a:extLst>
                    <a:ext uri="{9D8B030D-6E8A-4147-A177-3AD203B41FA5}">
                      <a16:colId xmlns:a16="http://schemas.microsoft.com/office/drawing/2014/main" val="3993138542"/>
                    </a:ext>
                  </a:extLst>
                </a:gridCol>
                <a:gridCol w="953826">
                  <a:extLst>
                    <a:ext uri="{9D8B030D-6E8A-4147-A177-3AD203B41FA5}">
                      <a16:colId xmlns:a16="http://schemas.microsoft.com/office/drawing/2014/main" val="3140197154"/>
                    </a:ext>
                  </a:extLst>
                </a:gridCol>
              </a:tblGrid>
              <a:tr h="620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Price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Product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Brand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City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Country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Date 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Week of </a:t>
                      </a: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Left Brace 17">
            <a:extLst>
              <a:ext uri="{FF2B5EF4-FFF2-40B4-BE49-F238E27FC236}">
                <a16:creationId xmlns:a16="http://schemas.microsoft.com/office/drawing/2014/main" id="{025548FC-17F0-4384-A0B5-05C5C5F0EAC7}"/>
              </a:ext>
            </a:extLst>
          </p:cNvPr>
          <p:cNvSpPr/>
          <p:nvPr/>
        </p:nvSpPr>
        <p:spPr>
          <a:xfrm rot="5400000">
            <a:off x="5392205" y="4735441"/>
            <a:ext cx="319314" cy="1366322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2FBD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EE14E04E-37BC-4FE9-9987-3E4F40662C51}"/>
              </a:ext>
            </a:extLst>
          </p:cNvPr>
          <p:cNvSpPr/>
          <p:nvPr/>
        </p:nvSpPr>
        <p:spPr>
          <a:xfrm rot="5400000">
            <a:off x="7059321" y="4474535"/>
            <a:ext cx="319314" cy="1888135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4F56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EA99B8B-AC54-4DE1-A2B5-9F71E5D95F73}"/>
              </a:ext>
            </a:extLst>
          </p:cNvPr>
          <p:cNvSpPr/>
          <p:nvPr/>
        </p:nvSpPr>
        <p:spPr>
          <a:xfrm rot="5400000">
            <a:off x="8959670" y="4497704"/>
            <a:ext cx="319315" cy="1841797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28C13699-990B-42BF-A12B-D9F438837204}"/>
              </a:ext>
            </a:extLst>
          </p:cNvPr>
          <p:cNvSpPr/>
          <p:nvPr/>
        </p:nvSpPr>
        <p:spPr>
          <a:xfrm rot="5400000">
            <a:off x="10866338" y="4470838"/>
            <a:ext cx="319313" cy="1895528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BA42A3-3518-493B-A284-6DBF2E319646}"/>
              </a:ext>
            </a:extLst>
          </p:cNvPr>
          <p:cNvSpPr/>
          <p:nvPr/>
        </p:nvSpPr>
        <p:spPr>
          <a:xfrm>
            <a:off x="6366328" y="4692932"/>
            <a:ext cx="1794097" cy="520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rgbClr val="4F5683"/>
                </a:solidFill>
                <a:latin typeface="Arial Black" panose="020B0A04020102020204" pitchFamily="34" charset="0"/>
                <a:cs typeface="Trebuchet MS"/>
              </a:rPr>
              <a:t>Dimension 1:</a:t>
            </a:r>
          </a:p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rgbClr val="4F5683"/>
                </a:solidFill>
                <a:latin typeface="Arial Black" panose="020B0A04020102020204" pitchFamily="34" charset="0"/>
                <a:cs typeface="Trebuchet MS"/>
              </a:rPr>
              <a:t>Product (products)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13C689-0357-483E-8E57-A6232F4D73F4}"/>
              </a:ext>
            </a:extLst>
          </p:cNvPr>
          <p:cNvSpPr/>
          <p:nvPr/>
        </p:nvSpPr>
        <p:spPr>
          <a:xfrm>
            <a:off x="4615199" y="4692931"/>
            <a:ext cx="1849983" cy="520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rgbClr val="2FBDD5"/>
                </a:solidFill>
                <a:latin typeface="Arial Black" panose="020B0A04020102020204" pitchFamily="34" charset="0"/>
                <a:cs typeface="Trebuchet MS"/>
              </a:rPr>
              <a:t>Fact </a:t>
            </a:r>
          </a:p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rgbClr val="2FBDD5"/>
                </a:solidFill>
                <a:latin typeface="Arial Black" panose="020B0A04020102020204" pitchFamily="34" charset="0"/>
                <a:cs typeface="Trebuchet MS"/>
              </a:rPr>
              <a:t>Sales (</a:t>
            </a:r>
            <a:r>
              <a:rPr lang="en-US" sz="1200" dirty="0" err="1">
                <a:solidFill>
                  <a:srgbClr val="2FBDD5"/>
                </a:solidFill>
                <a:latin typeface="Arial Black" panose="020B0A04020102020204" pitchFamily="34" charset="0"/>
                <a:cs typeface="Trebuchet MS"/>
              </a:rPr>
              <a:t>orderdetails</a:t>
            </a:r>
            <a:r>
              <a:rPr lang="en-US" sz="1200" dirty="0">
                <a:solidFill>
                  <a:srgbClr val="2FBDD5"/>
                </a:solidFill>
                <a:latin typeface="Arial Black" panose="020B0A04020102020204" pitchFamily="34" charset="0"/>
                <a:cs typeface="Trebuchet MS"/>
              </a:rPr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D29704-9F32-4338-9C2A-122B36AE1094}"/>
              </a:ext>
            </a:extLst>
          </p:cNvPr>
          <p:cNvSpPr/>
          <p:nvPr/>
        </p:nvSpPr>
        <p:spPr>
          <a:xfrm>
            <a:off x="8160425" y="4692932"/>
            <a:ext cx="1841798" cy="520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rebuchet MS"/>
              </a:rPr>
              <a:t>Dimension 2:</a:t>
            </a:r>
          </a:p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rebuchet MS"/>
              </a:rPr>
              <a:t>Market (customer)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923E43-408B-422F-8B13-51AA07F648E6}"/>
              </a:ext>
            </a:extLst>
          </p:cNvPr>
          <p:cNvSpPr/>
          <p:nvPr/>
        </p:nvSpPr>
        <p:spPr>
          <a:xfrm>
            <a:off x="10040226" y="4692932"/>
            <a:ext cx="1895529" cy="520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rgbClr val="92D050"/>
                </a:solidFill>
                <a:latin typeface="Arial Black" panose="020B0A04020102020204" pitchFamily="34" charset="0"/>
                <a:cs typeface="Trebuchet MS"/>
              </a:rPr>
              <a:t>Dimension 3:</a:t>
            </a:r>
          </a:p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rgbClr val="92D050"/>
                </a:solidFill>
                <a:latin typeface="Arial Black" panose="020B0A04020102020204" pitchFamily="34" charset="0"/>
                <a:cs typeface="Trebuchet MS"/>
              </a:rPr>
              <a:t>Date (orders)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848032-2725-4769-96CD-BB39CD5AF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551" y="82040"/>
            <a:ext cx="3341986" cy="337304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A804F61-2964-4474-9572-DCE70912B143}"/>
              </a:ext>
            </a:extLst>
          </p:cNvPr>
          <p:cNvSpPr/>
          <p:nvPr/>
        </p:nvSpPr>
        <p:spPr>
          <a:xfrm>
            <a:off x="6538489" y="1644413"/>
            <a:ext cx="854382" cy="854381"/>
          </a:xfrm>
          <a:prstGeom prst="rightArrow">
            <a:avLst/>
          </a:prstGeom>
          <a:solidFill>
            <a:srgbClr val="2FBD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2E2FB49-85CF-4F18-8844-AF6A5CAA0A2C}"/>
              </a:ext>
            </a:extLst>
          </p:cNvPr>
          <p:cNvSpPr/>
          <p:nvPr/>
        </p:nvSpPr>
        <p:spPr>
          <a:xfrm rot="5400000">
            <a:off x="9665160" y="3620968"/>
            <a:ext cx="854382" cy="854381"/>
          </a:xfrm>
          <a:prstGeom prst="rightArrow">
            <a:avLst/>
          </a:prstGeom>
          <a:solidFill>
            <a:srgbClr val="2FBD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Tx/>
            </a:pPr>
            <a:r>
              <a:rPr lang="hu-HU" sz="2800" spc="-200" dirty="0">
                <a:solidFill>
                  <a:srgbClr val="999999"/>
                </a:solidFill>
              </a:rPr>
              <a:t>BI </a:t>
            </a:r>
            <a:r>
              <a:rPr lang="en-US" sz="2800" spc="-200" dirty="0">
                <a:solidFill>
                  <a:srgbClr val="999999"/>
                </a:solidFill>
              </a:rPr>
              <a:t>ARCHITECTURE</a:t>
            </a:r>
          </a:p>
        </p:txBody>
      </p:sp>
      <p:sp>
        <p:nvSpPr>
          <p:cNvPr id="15" name="Flowchart: Magnetic Disk 14"/>
          <p:cNvSpPr/>
          <p:nvPr/>
        </p:nvSpPr>
        <p:spPr>
          <a:xfrm>
            <a:off x="2524166" y="3222306"/>
            <a:ext cx="1403350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Data </a:t>
            </a:r>
          </a:p>
          <a:p>
            <a:pPr algn="ctr"/>
            <a:r>
              <a:rPr lang="hu-HU" dirty="0"/>
              <a:t>W</a:t>
            </a:r>
            <a:r>
              <a:rPr lang="en-US" dirty="0"/>
              <a:t>arehouse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1647866" y="3293680"/>
            <a:ext cx="850900" cy="11374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ETL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12118" y="1029524"/>
            <a:ext cx="2453202" cy="537486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Data Warehouse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3699" y="1243375"/>
            <a:ext cx="362727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spc="-200" dirty="0">
                <a:solidFill>
                  <a:srgbClr val="464547"/>
                </a:solidFill>
                <a:latin typeface="Arial Black"/>
              </a:rPr>
              <a:t>ETL</a:t>
            </a:r>
          </a:p>
          <a:p>
            <a:r>
              <a:rPr lang="en-US" sz="2400" spc="-200" dirty="0">
                <a:solidFill>
                  <a:srgbClr val="00B050"/>
                </a:solidFill>
                <a:latin typeface="Arial Black"/>
              </a:rPr>
              <a:t>Extract Transform Load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3699" y="3862387"/>
            <a:ext cx="5011757" cy="2064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Link between OLTP and DW</a:t>
            </a:r>
          </a:p>
          <a:p>
            <a:pPr>
              <a:lnSpc>
                <a:spcPct val="120000"/>
              </a:lnSpc>
            </a:pPr>
            <a:r>
              <a:rPr lang="hu-HU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Data </a:t>
            </a:r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enrichment</a:t>
            </a:r>
            <a:r>
              <a:rPr lang="hu-HU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from</a:t>
            </a:r>
            <a:r>
              <a:rPr lang="hu-HU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external</a:t>
            </a:r>
            <a:r>
              <a:rPr lang="hu-HU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source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Tool or code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rgbClr val="444444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20000"/>
              </a:lnSpc>
            </a:pPr>
            <a:endParaRPr lang="en-US" dirty="0">
              <a:solidFill>
                <a:srgbClr val="444444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20000"/>
              </a:lnSpc>
            </a:pPr>
            <a:endParaRPr lang="en-US" dirty="0">
              <a:solidFill>
                <a:srgbClr val="444444"/>
              </a:solidFill>
              <a:latin typeface="Arial Black" panose="020B0A04020102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97670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Tx/>
            </a:pPr>
            <a:r>
              <a:rPr lang="en-US" sz="2800" spc="-200" dirty="0">
                <a:solidFill>
                  <a:srgbClr val="999999"/>
                </a:solidFill>
              </a:rPr>
              <a:t>EXPLOITATION </a:t>
            </a:r>
            <a:r>
              <a:rPr lang="en-US" sz="2800" spc="-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ISSUES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41291" y="2321646"/>
            <a:ext cx="7709418" cy="2831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444444"/>
                </a:solidFill>
                <a:latin typeface="Arial Black" panose="020B0A04020102020204" pitchFamily="34" charset="0"/>
              </a:rPr>
              <a:t>DW = RAW DATA</a:t>
            </a:r>
          </a:p>
          <a:p>
            <a:pPr algn="ctr"/>
            <a:endParaRPr lang="en-US" sz="4400" dirty="0">
              <a:solidFill>
                <a:srgbClr val="444444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srgbClr val="444444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</a:rPr>
              <a:t>Still too slow</a:t>
            </a:r>
          </a:p>
          <a:p>
            <a:pPr algn="ctr"/>
            <a:endParaRPr lang="en-US" dirty="0">
              <a:solidFill>
                <a:srgbClr val="444444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</a:rPr>
              <a:t>Different business fields needs different data / aggregation </a:t>
            </a:r>
          </a:p>
          <a:p>
            <a:pPr algn="ctr"/>
            <a:endParaRPr lang="en-US" dirty="0">
              <a:solidFill>
                <a:srgbClr val="44444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9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Tx/>
            </a:pPr>
            <a:r>
              <a:rPr lang="en-US" sz="2800" spc="-200" dirty="0">
                <a:solidFill>
                  <a:srgbClr val="999999"/>
                </a:solidFill>
              </a:rPr>
              <a:t>SLICING AND DICING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684" y="1187842"/>
            <a:ext cx="6477778" cy="490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0227" y="1003176"/>
            <a:ext cx="2052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All Flower sale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1" y="1003176"/>
            <a:ext cx="4561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All sale of Budapest and New York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4639" y="6092042"/>
            <a:ext cx="4961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The current sale vs prev. weeks sales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5722710"/>
            <a:ext cx="4560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Furniture sales of a year in Europe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Tx/>
            </a:pPr>
            <a:r>
              <a:rPr lang="hu-HU" sz="2800" spc="-200" dirty="0">
                <a:solidFill>
                  <a:srgbClr val="999999"/>
                </a:solidFill>
              </a:rPr>
              <a:t>BI ARCHITECTURE</a:t>
            </a:r>
            <a:endParaRPr lang="en-US" sz="2800" spc="-200" dirty="0">
              <a:solidFill>
                <a:srgbClr val="999999"/>
              </a:solidFill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2667000" y="1739138"/>
            <a:ext cx="996950" cy="11938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Data mart</a:t>
            </a:r>
            <a:endParaRPr lang="en-US" dirty="0"/>
          </a:p>
        </p:txBody>
      </p:sp>
      <p:sp>
        <p:nvSpPr>
          <p:cNvPr id="17" name="Flowchart: Magnetic Disk 16"/>
          <p:cNvSpPr/>
          <p:nvPr/>
        </p:nvSpPr>
        <p:spPr>
          <a:xfrm>
            <a:off x="2667000" y="3253232"/>
            <a:ext cx="996950" cy="11938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Data mart</a:t>
            </a:r>
            <a:endParaRPr lang="en-US" dirty="0"/>
          </a:p>
        </p:txBody>
      </p:sp>
      <p:sp>
        <p:nvSpPr>
          <p:cNvPr id="18" name="Flowchart: Magnetic Disk 17"/>
          <p:cNvSpPr/>
          <p:nvPr/>
        </p:nvSpPr>
        <p:spPr>
          <a:xfrm>
            <a:off x="2667000" y="4792726"/>
            <a:ext cx="996950" cy="11938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Data mart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88183" y="5962396"/>
            <a:ext cx="354584" cy="394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hu-HU" dirty="0">
                <a:solidFill>
                  <a:srgbClr val="444444"/>
                </a:solidFill>
                <a:latin typeface="Trebuchet MS"/>
                <a:cs typeface="Trebuchet MS"/>
              </a:rPr>
              <a:t>…</a:t>
            </a:r>
            <a:endParaRPr lang="en-US" dirty="0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65670" y="1085850"/>
            <a:ext cx="2241663" cy="537486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Data Delivery</a:t>
            </a:r>
          </a:p>
        </p:txBody>
      </p:sp>
      <p:sp>
        <p:nvSpPr>
          <p:cNvPr id="37" name="Right Arrow 22">
            <a:extLst>
              <a:ext uri="{FF2B5EF4-FFF2-40B4-BE49-F238E27FC236}">
                <a16:creationId xmlns:a16="http://schemas.microsoft.com/office/drawing/2014/main" id="{F79E9397-CF6A-4EFC-B8EA-724AF6D890DC}"/>
              </a:ext>
            </a:extLst>
          </p:cNvPr>
          <p:cNvSpPr/>
          <p:nvPr/>
        </p:nvSpPr>
        <p:spPr>
          <a:xfrm>
            <a:off x="1746171" y="3253232"/>
            <a:ext cx="777446" cy="11374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ETL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4A256E-B575-4A5E-889B-52CB2E6DBA3C}"/>
              </a:ext>
            </a:extLst>
          </p:cNvPr>
          <p:cNvSpPr/>
          <p:nvPr/>
        </p:nvSpPr>
        <p:spPr>
          <a:xfrm>
            <a:off x="5633699" y="413729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</a:rPr>
              <a:t>Analytics driven data marts </a:t>
            </a:r>
          </a:p>
          <a:p>
            <a:endParaRPr lang="en-US" dirty="0">
              <a:solidFill>
                <a:srgbClr val="444444"/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</a:rPr>
              <a:t>Subset Of DW</a:t>
            </a:r>
          </a:p>
          <a:p>
            <a:endParaRPr lang="en-US" dirty="0">
              <a:solidFill>
                <a:srgbClr val="444444"/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</a:rPr>
              <a:t>Slice of a subject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357B89-D83E-469D-B008-94B4F1890E3A}"/>
              </a:ext>
            </a:extLst>
          </p:cNvPr>
          <p:cNvSpPr/>
          <p:nvPr/>
        </p:nvSpPr>
        <p:spPr>
          <a:xfrm>
            <a:off x="5633699" y="1243375"/>
            <a:ext cx="499611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spc="-200" dirty="0">
                <a:solidFill>
                  <a:srgbClr val="464547"/>
                </a:solidFill>
                <a:latin typeface="Arial Black"/>
              </a:rPr>
              <a:t>DATA </a:t>
            </a:r>
          </a:p>
          <a:p>
            <a:r>
              <a:rPr lang="en-US" sz="2400" spc="-200" dirty="0">
                <a:solidFill>
                  <a:srgbClr val="00B050"/>
                </a:solidFill>
                <a:latin typeface="Arial Black"/>
              </a:rPr>
              <a:t>Delivery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3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31" grpId="0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Tx/>
            </a:pPr>
            <a:r>
              <a:rPr lang="en-US" sz="2800" spc="-200" dirty="0">
                <a:solidFill>
                  <a:srgbClr val="999999"/>
                </a:solidFill>
              </a:rPr>
              <a:t>THE IDEAL WORLD OF DATA PERSISTENCY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4187"/>
          <a:stretch/>
        </p:blipFill>
        <p:spPr>
          <a:xfrm>
            <a:off x="263611" y="1954353"/>
            <a:ext cx="5832389" cy="35413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3610" y="1954353"/>
            <a:ext cx="5832389" cy="354131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82472" y="2521254"/>
            <a:ext cx="439466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Infinite storage 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Immediate data write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Immediate data read</a:t>
            </a:r>
          </a:p>
        </p:txBody>
      </p:sp>
      <p:pic>
        <p:nvPicPr>
          <p:cNvPr id="2" name="Picture 4" descr="KÃ©ptalÃ¡lat a kÃ¶vetkezÅre: âcrowded beachâ">
            <a:extLst>
              <a:ext uri="{FF2B5EF4-FFF2-40B4-BE49-F238E27FC236}">
                <a16:creationId xmlns:a16="http://schemas.microsoft.com/office/drawing/2014/main" id="{487ADADF-1D58-4D66-AD93-B8A9A485A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8390"/>
          <a:stretch/>
        </p:blipFill>
        <p:spPr bwMode="auto">
          <a:xfrm>
            <a:off x="6263109" y="1954353"/>
            <a:ext cx="5745303" cy="35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CEC213-443D-4A32-A6E2-B2B2F7870A5B}"/>
              </a:ext>
            </a:extLst>
          </p:cNvPr>
          <p:cNvSpPr txBox="1"/>
          <p:nvPr/>
        </p:nvSpPr>
        <p:spPr>
          <a:xfrm>
            <a:off x="2150958" y="1362332"/>
            <a:ext cx="2184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WHAT WE WISH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E37F8-75BC-4471-9608-11855148892D}"/>
              </a:ext>
            </a:extLst>
          </p:cNvPr>
          <p:cNvSpPr txBox="1"/>
          <p:nvPr/>
        </p:nvSpPr>
        <p:spPr>
          <a:xfrm>
            <a:off x="8241662" y="1362331"/>
            <a:ext cx="2184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REALITY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1BAD14-14A2-48E8-870B-C6D4D525FE69}"/>
              </a:ext>
            </a:extLst>
          </p:cNvPr>
          <p:cNvSpPr/>
          <p:nvPr/>
        </p:nvSpPr>
        <p:spPr>
          <a:xfrm>
            <a:off x="6263108" y="1954353"/>
            <a:ext cx="5745303" cy="354131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77375E-72F1-4698-8A22-242A9A6BF12E}"/>
              </a:ext>
            </a:extLst>
          </p:cNvPr>
          <p:cNvSpPr/>
          <p:nvPr/>
        </p:nvSpPr>
        <p:spPr>
          <a:xfrm>
            <a:off x="6447101" y="2028203"/>
            <a:ext cx="5440977" cy="4068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Read and write depends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on your data volume.</a:t>
            </a: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Read and write go against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each other.</a:t>
            </a:r>
          </a:p>
          <a:p>
            <a:pPr algn="ctr">
              <a:lnSpc>
                <a:spcPct val="150000"/>
              </a:lnSpc>
            </a:pPr>
            <a:endParaRPr lang="en-US" sz="3600" spc="-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Tx/>
            </a:pPr>
            <a:r>
              <a:rPr lang="hu-HU" sz="2800" spc="-200" dirty="0">
                <a:solidFill>
                  <a:srgbClr val="999999"/>
                </a:solidFill>
              </a:rPr>
              <a:t>BI ARCHITECTURE</a:t>
            </a:r>
            <a:endParaRPr lang="en-US" sz="2800" spc="-200" dirty="0">
              <a:solidFill>
                <a:srgbClr val="999999"/>
              </a:solidFill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1320292" y="1740154"/>
            <a:ext cx="977900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CRM</a:t>
            </a:r>
            <a:endParaRPr lang="en-US" dirty="0"/>
          </a:p>
        </p:txBody>
      </p:sp>
      <p:sp>
        <p:nvSpPr>
          <p:cNvPr id="10" name="Flowchart: Magnetic Disk 9"/>
          <p:cNvSpPr/>
          <p:nvPr/>
        </p:nvSpPr>
        <p:spPr>
          <a:xfrm>
            <a:off x="1320292" y="2880106"/>
            <a:ext cx="977900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HR</a:t>
            </a:r>
          </a:p>
        </p:txBody>
      </p:sp>
      <p:sp>
        <p:nvSpPr>
          <p:cNvPr id="11" name="Flowchart: Magnetic Disk 10"/>
          <p:cNvSpPr/>
          <p:nvPr/>
        </p:nvSpPr>
        <p:spPr>
          <a:xfrm>
            <a:off x="1304417" y="4007612"/>
            <a:ext cx="977900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SCM</a:t>
            </a:r>
            <a:endParaRPr lang="en-US" dirty="0"/>
          </a:p>
        </p:txBody>
      </p:sp>
      <p:sp>
        <p:nvSpPr>
          <p:cNvPr id="12" name="Flowchart: Magnetic Disk 11"/>
          <p:cNvSpPr/>
          <p:nvPr/>
        </p:nvSpPr>
        <p:spPr>
          <a:xfrm>
            <a:off x="1304417" y="5183124"/>
            <a:ext cx="977900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E-com</a:t>
            </a:r>
            <a:endParaRPr lang="en-US" dirty="0"/>
          </a:p>
        </p:txBody>
      </p:sp>
      <p:sp>
        <p:nvSpPr>
          <p:cNvPr id="15" name="Flowchart: Magnetic Disk 14"/>
          <p:cNvSpPr/>
          <p:nvPr/>
        </p:nvSpPr>
        <p:spPr>
          <a:xfrm>
            <a:off x="3750230" y="3259582"/>
            <a:ext cx="1403350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Data </a:t>
            </a:r>
          </a:p>
          <a:p>
            <a:pPr algn="ctr"/>
            <a:r>
              <a:rPr lang="hu-HU" dirty="0"/>
              <a:t>W</a:t>
            </a:r>
            <a:r>
              <a:rPr lang="en-US" dirty="0"/>
              <a:t>arehouse</a:t>
            </a:r>
          </a:p>
        </p:txBody>
      </p:sp>
      <p:sp>
        <p:nvSpPr>
          <p:cNvPr id="16" name="Flowchart: Magnetic Disk 15"/>
          <p:cNvSpPr/>
          <p:nvPr/>
        </p:nvSpPr>
        <p:spPr>
          <a:xfrm>
            <a:off x="6604000" y="1720088"/>
            <a:ext cx="996950" cy="11938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Data mart</a:t>
            </a:r>
            <a:endParaRPr lang="en-US" dirty="0"/>
          </a:p>
        </p:txBody>
      </p:sp>
      <p:sp>
        <p:nvSpPr>
          <p:cNvPr id="17" name="Flowchart: Magnetic Disk 16"/>
          <p:cNvSpPr/>
          <p:nvPr/>
        </p:nvSpPr>
        <p:spPr>
          <a:xfrm>
            <a:off x="6604000" y="3234182"/>
            <a:ext cx="996950" cy="11938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Data mart</a:t>
            </a:r>
            <a:endParaRPr lang="en-US" dirty="0"/>
          </a:p>
        </p:txBody>
      </p:sp>
      <p:sp>
        <p:nvSpPr>
          <p:cNvPr id="18" name="Flowchart: Magnetic Disk 17"/>
          <p:cNvSpPr/>
          <p:nvPr/>
        </p:nvSpPr>
        <p:spPr>
          <a:xfrm>
            <a:off x="6604000" y="4773676"/>
            <a:ext cx="996950" cy="11938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Data mart</a:t>
            </a:r>
            <a:endParaRPr lang="en-US" dirty="0"/>
          </a:p>
        </p:txBody>
      </p:sp>
      <p:sp>
        <p:nvSpPr>
          <p:cNvPr id="20" name="Flowchart: Document 19"/>
          <p:cNvSpPr/>
          <p:nvPr/>
        </p:nvSpPr>
        <p:spPr>
          <a:xfrm>
            <a:off x="8949390" y="1740154"/>
            <a:ext cx="1295400" cy="1011936"/>
          </a:xfrm>
          <a:prstGeom prst="flowChartDocumen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Advanced </a:t>
            </a:r>
          </a:p>
          <a:p>
            <a:pPr algn="ctr"/>
            <a:r>
              <a:rPr lang="en-US" dirty="0"/>
              <a:t>Analytics</a:t>
            </a:r>
          </a:p>
        </p:txBody>
      </p:sp>
      <p:sp>
        <p:nvSpPr>
          <p:cNvPr id="21" name="Flowchart: Document 20"/>
          <p:cNvSpPr/>
          <p:nvPr/>
        </p:nvSpPr>
        <p:spPr>
          <a:xfrm>
            <a:off x="8949390" y="3336798"/>
            <a:ext cx="1295400" cy="1011936"/>
          </a:xfrm>
          <a:prstGeom prst="flowChartDocumen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Reports</a:t>
            </a:r>
            <a:endParaRPr lang="en-US" dirty="0"/>
          </a:p>
        </p:txBody>
      </p:sp>
      <p:sp>
        <p:nvSpPr>
          <p:cNvPr id="22" name="Flowchart: Document 21"/>
          <p:cNvSpPr/>
          <p:nvPr/>
        </p:nvSpPr>
        <p:spPr>
          <a:xfrm>
            <a:off x="8949390" y="4933442"/>
            <a:ext cx="1295400" cy="1011936"/>
          </a:xfrm>
          <a:prstGeom prst="flowChartDocumen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2790874" y="3234182"/>
            <a:ext cx="777446" cy="11374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ETL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6075" y="6047006"/>
            <a:ext cx="354584" cy="394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hu-HU" dirty="0">
                <a:solidFill>
                  <a:srgbClr val="444444"/>
                </a:solidFill>
                <a:latin typeface="Trebuchet MS"/>
                <a:cs typeface="Trebuchet MS"/>
              </a:rPr>
              <a:t>…</a:t>
            </a:r>
            <a:endParaRPr lang="en-US" dirty="0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5183" y="5943346"/>
            <a:ext cx="354584" cy="394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hu-HU" dirty="0">
                <a:solidFill>
                  <a:srgbClr val="444444"/>
                </a:solidFill>
                <a:latin typeface="Trebuchet MS"/>
                <a:cs typeface="Trebuchet MS"/>
              </a:rPr>
              <a:t>…</a:t>
            </a:r>
            <a:endParaRPr lang="en-US" dirty="0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09167" y="1066800"/>
            <a:ext cx="1193800" cy="537486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OLTP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73237" y="1066800"/>
            <a:ext cx="2559163" cy="537486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EDW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83122" y="1066800"/>
            <a:ext cx="2343578" cy="537486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BI Analytics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02670" y="1066800"/>
            <a:ext cx="2241663" cy="537486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Data Delivery</a:t>
            </a:r>
          </a:p>
        </p:txBody>
      </p:sp>
      <p:sp>
        <p:nvSpPr>
          <p:cNvPr id="37" name="Right Arrow 22">
            <a:extLst>
              <a:ext uri="{FF2B5EF4-FFF2-40B4-BE49-F238E27FC236}">
                <a16:creationId xmlns:a16="http://schemas.microsoft.com/office/drawing/2014/main" id="{F79E9397-CF6A-4EFC-B8EA-724AF6D890DC}"/>
              </a:ext>
            </a:extLst>
          </p:cNvPr>
          <p:cNvSpPr/>
          <p:nvPr/>
        </p:nvSpPr>
        <p:spPr>
          <a:xfrm>
            <a:off x="5683171" y="3234182"/>
            <a:ext cx="777446" cy="11374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ETL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ight Arrow 22">
            <a:extLst>
              <a:ext uri="{FF2B5EF4-FFF2-40B4-BE49-F238E27FC236}">
                <a16:creationId xmlns:a16="http://schemas.microsoft.com/office/drawing/2014/main" id="{535A312D-0089-4DF6-8FF4-B350F58E0E01}"/>
              </a:ext>
            </a:extLst>
          </p:cNvPr>
          <p:cNvSpPr/>
          <p:nvPr/>
        </p:nvSpPr>
        <p:spPr>
          <a:xfrm>
            <a:off x="8136123" y="3275076"/>
            <a:ext cx="777446" cy="11374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8" grpId="0"/>
      <p:bldP spid="31" grpId="0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Reading recommendation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14FA41-022C-4B12-B1D7-F6DD9A4EF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411" y="2328137"/>
            <a:ext cx="2350404" cy="29710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8A89E5-7766-47A4-8A38-246B68FCA50F}"/>
              </a:ext>
            </a:extLst>
          </p:cNvPr>
          <p:cNvSpPr/>
          <p:nvPr/>
        </p:nvSpPr>
        <p:spPr>
          <a:xfrm>
            <a:off x="6783319" y="4606683"/>
            <a:ext cx="461613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 Black" panose="020B0A04020102020204" pitchFamily="34" charset="0"/>
                <a:hlinkClick r:id="rId4"/>
              </a:rPr>
              <a:t>http://tdan.com/data-warehouse-design-inmon-versus-kimball/20300</a:t>
            </a:r>
            <a:endParaRPr lang="en-US" sz="1400" dirty="0">
              <a:latin typeface="Arial Black" panose="020B0A04020102020204" pitchFamily="34" charset="0"/>
            </a:endParaRPr>
          </a:p>
          <a:p>
            <a:endParaRPr lang="en-US" sz="1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666EC-8594-49C9-A43A-A3D20A249EB9}"/>
              </a:ext>
            </a:extLst>
          </p:cNvPr>
          <p:cNvSpPr/>
          <p:nvPr/>
        </p:nvSpPr>
        <p:spPr>
          <a:xfrm>
            <a:off x="6783319" y="2196381"/>
            <a:ext cx="1499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333333"/>
                </a:solidFill>
                <a:latin typeface="Tahoma" panose="020B0604030504040204" pitchFamily="34" charset="0"/>
              </a:rPr>
              <a:t>Data Warehouse Design – Inmon versus Kimball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FFEEF-9F7E-4B6D-BC7F-D09DA8640EF7}"/>
              </a:ext>
            </a:extLst>
          </p:cNvPr>
          <p:cNvSpPr/>
          <p:nvPr/>
        </p:nvSpPr>
        <p:spPr>
          <a:xfrm>
            <a:off x="3204446" y="1246540"/>
            <a:ext cx="148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BOOK: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7DC0AE-6F65-43FF-9A6D-37A1514628D8}"/>
              </a:ext>
            </a:extLst>
          </p:cNvPr>
          <p:cNvSpPr/>
          <p:nvPr/>
        </p:nvSpPr>
        <p:spPr>
          <a:xfrm>
            <a:off x="6458265" y="1227185"/>
            <a:ext cx="2036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ARTICLE: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090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COMPROMISE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726" y="2233168"/>
            <a:ext cx="116685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spc="-200" dirty="0">
                <a:solidFill>
                  <a:srgbClr val="00B050"/>
                </a:solidFill>
                <a:latin typeface="Arial Black"/>
              </a:rPr>
              <a:t>PERFORMANCE </a:t>
            </a:r>
            <a:r>
              <a:rPr lang="en-US" sz="5400" spc="-200" dirty="0">
                <a:solidFill>
                  <a:schemeClr val="tx1">
                    <a:lumMod val="75000"/>
                  </a:schemeClr>
                </a:solidFill>
                <a:latin typeface="Arial Black"/>
              </a:rPr>
              <a:t>OR</a:t>
            </a:r>
            <a:r>
              <a:rPr lang="en-US" sz="5400" spc="-200" dirty="0">
                <a:solidFill>
                  <a:srgbClr val="00B050"/>
                </a:solidFill>
                <a:latin typeface="Arial Black"/>
              </a:rPr>
              <a:t> </a:t>
            </a:r>
            <a:r>
              <a:rPr lang="en-US" sz="5400" spc="-200" dirty="0">
                <a:solidFill>
                  <a:schemeClr val="tx1">
                    <a:lumMod val="75000"/>
                  </a:schemeClr>
                </a:solidFill>
                <a:latin typeface="Arial Black"/>
              </a:rPr>
              <a:t>VOLUME </a:t>
            </a:r>
            <a:r>
              <a:rPr lang="en-US" sz="5400" spc="-200" dirty="0">
                <a:solidFill>
                  <a:srgbClr val="00B050"/>
                </a:solidFill>
                <a:latin typeface="Arial Black"/>
              </a:rPr>
              <a:t>?</a:t>
            </a:r>
          </a:p>
          <a:p>
            <a:pPr algn="ctr"/>
            <a:endParaRPr lang="en-US" sz="5400" spc="-200" dirty="0">
              <a:solidFill>
                <a:srgbClr val="00B050"/>
              </a:solidFill>
              <a:latin typeface="Arial Black"/>
            </a:endParaRPr>
          </a:p>
          <a:p>
            <a:pPr algn="ctr"/>
            <a:r>
              <a:rPr lang="en-US" sz="5400" spc="-200" dirty="0">
                <a:solidFill>
                  <a:srgbClr val="00B050"/>
                </a:solidFill>
                <a:latin typeface="Arial Black"/>
              </a:rPr>
              <a:t>WRITE </a:t>
            </a:r>
            <a:r>
              <a:rPr lang="en-US" sz="5400" spc="-200" dirty="0">
                <a:solidFill>
                  <a:schemeClr val="tx1">
                    <a:lumMod val="75000"/>
                  </a:schemeClr>
                </a:solidFill>
                <a:latin typeface="Arial Black"/>
              </a:rPr>
              <a:t>OR READ </a:t>
            </a:r>
            <a:r>
              <a:rPr lang="en-US" sz="5400" spc="-200" dirty="0">
                <a:solidFill>
                  <a:srgbClr val="00B050"/>
                </a:solidFill>
                <a:latin typeface="Arial Black"/>
              </a:rPr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3149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SEPARATION OF DATA LAYERS</a:t>
            </a:r>
          </a:p>
        </p:txBody>
      </p:sp>
      <p:sp>
        <p:nvSpPr>
          <p:cNvPr id="16" name="Oval 15"/>
          <p:cNvSpPr/>
          <p:nvPr/>
        </p:nvSpPr>
        <p:spPr>
          <a:xfrm>
            <a:off x="1832364" y="1424488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Operation1</a:t>
            </a:r>
          </a:p>
        </p:txBody>
      </p:sp>
      <p:sp>
        <p:nvSpPr>
          <p:cNvPr id="17" name="Oval 16"/>
          <p:cNvSpPr/>
          <p:nvPr/>
        </p:nvSpPr>
        <p:spPr>
          <a:xfrm>
            <a:off x="2855560" y="1397546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Operation2</a:t>
            </a:r>
          </a:p>
        </p:txBody>
      </p:sp>
      <p:sp>
        <p:nvSpPr>
          <p:cNvPr id="18" name="Oval 17"/>
          <p:cNvSpPr/>
          <p:nvPr/>
        </p:nvSpPr>
        <p:spPr>
          <a:xfrm>
            <a:off x="3854965" y="1383930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Operation3</a:t>
            </a:r>
          </a:p>
        </p:txBody>
      </p:sp>
      <p:sp>
        <p:nvSpPr>
          <p:cNvPr id="19" name="Oval 18"/>
          <p:cNvSpPr/>
          <p:nvPr/>
        </p:nvSpPr>
        <p:spPr>
          <a:xfrm>
            <a:off x="5856515" y="1370606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Operation5</a:t>
            </a:r>
          </a:p>
        </p:txBody>
      </p:sp>
      <p:sp>
        <p:nvSpPr>
          <p:cNvPr id="20" name="Oval 19"/>
          <p:cNvSpPr/>
          <p:nvPr/>
        </p:nvSpPr>
        <p:spPr>
          <a:xfrm>
            <a:off x="4878642" y="1397255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Operation4</a:t>
            </a:r>
          </a:p>
        </p:txBody>
      </p:sp>
      <p:sp>
        <p:nvSpPr>
          <p:cNvPr id="13" name="Up-Down Arrow 12"/>
          <p:cNvSpPr/>
          <p:nvPr/>
        </p:nvSpPr>
        <p:spPr>
          <a:xfrm>
            <a:off x="2079759" y="2361364"/>
            <a:ext cx="494792" cy="667657"/>
          </a:xfrm>
          <a:prstGeom prst="up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Up-Down Arrow 20"/>
          <p:cNvSpPr/>
          <p:nvPr/>
        </p:nvSpPr>
        <p:spPr>
          <a:xfrm>
            <a:off x="3098103" y="2361364"/>
            <a:ext cx="494792" cy="667657"/>
          </a:xfrm>
          <a:prstGeom prst="up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Up-Down Arrow 21"/>
          <p:cNvSpPr/>
          <p:nvPr/>
        </p:nvSpPr>
        <p:spPr>
          <a:xfrm>
            <a:off x="4091835" y="2376572"/>
            <a:ext cx="494792" cy="667657"/>
          </a:xfrm>
          <a:prstGeom prst="up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Up-Down Arrow 22"/>
          <p:cNvSpPr/>
          <p:nvPr/>
        </p:nvSpPr>
        <p:spPr>
          <a:xfrm>
            <a:off x="5110179" y="2395618"/>
            <a:ext cx="494792" cy="667657"/>
          </a:xfrm>
          <a:prstGeom prst="up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Up-Down Arrow 23"/>
          <p:cNvSpPr/>
          <p:nvPr/>
        </p:nvSpPr>
        <p:spPr>
          <a:xfrm>
            <a:off x="6103911" y="2334840"/>
            <a:ext cx="494792" cy="667657"/>
          </a:xfrm>
          <a:prstGeom prst="up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873765" y="3063274"/>
            <a:ext cx="4876801" cy="312266"/>
          </a:xfrm>
          <a:prstGeom prst="rect">
            <a:avLst/>
          </a:prstGeom>
          <a:solidFill>
            <a:srgbClr val="CDD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41716" y="1233715"/>
            <a:ext cx="5152571" cy="512898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lowchart: Magnetic Disk 27"/>
          <p:cNvSpPr/>
          <p:nvPr/>
        </p:nvSpPr>
        <p:spPr>
          <a:xfrm>
            <a:off x="1877660" y="3522498"/>
            <a:ext cx="869104" cy="954253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29" name="Flowchart: Magnetic Disk 28"/>
          <p:cNvSpPr/>
          <p:nvPr/>
        </p:nvSpPr>
        <p:spPr>
          <a:xfrm>
            <a:off x="2878208" y="3530946"/>
            <a:ext cx="869104" cy="954253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30" name="Flowchart: Magnetic Disk 29"/>
          <p:cNvSpPr/>
          <p:nvPr/>
        </p:nvSpPr>
        <p:spPr>
          <a:xfrm>
            <a:off x="3900261" y="3530945"/>
            <a:ext cx="869104" cy="954253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31" name="Flowchart: Magnetic Disk 30"/>
          <p:cNvSpPr/>
          <p:nvPr/>
        </p:nvSpPr>
        <p:spPr>
          <a:xfrm>
            <a:off x="4900809" y="3530945"/>
            <a:ext cx="869104" cy="954253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32" name="Flowchart: Magnetic Disk 31"/>
          <p:cNvSpPr/>
          <p:nvPr/>
        </p:nvSpPr>
        <p:spPr>
          <a:xfrm>
            <a:off x="5922862" y="3530945"/>
            <a:ext cx="869104" cy="954253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26" name="Flowchart: Magnetic Disk 25"/>
          <p:cNvSpPr/>
          <p:nvPr/>
        </p:nvSpPr>
        <p:spPr>
          <a:xfrm>
            <a:off x="1852712" y="5254010"/>
            <a:ext cx="4918203" cy="954253"/>
          </a:xfrm>
          <a:prstGeom prst="flowChartMagneticDisk">
            <a:avLst/>
          </a:prstGeom>
          <a:solidFill>
            <a:srgbClr val="88DAE7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09263" y="3923998"/>
            <a:ext cx="3177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/>
              </a:rPr>
              <a:t>Operational  Data Layer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8309263" y="5450124"/>
            <a:ext cx="2899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/>
              </a:rPr>
              <a:t>Analytical Data Layer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7321229" y="3923999"/>
            <a:ext cx="838200" cy="345169"/>
          </a:xfrm>
          <a:prstGeom prst="lef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Left Arrow 42"/>
          <p:cNvSpPr/>
          <p:nvPr/>
        </p:nvSpPr>
        <p:spPr>
          <a:xfrm>
            <a:off x="7321229" y="5474287"/>
            <a:ext cx="838200" cy="345169"/>
          </a:xfrm>
          <a:prstGeom prst="lef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Left Arrow 7">
            <a:extLst>
              <a:ext uri="{FF2B5EF4-FFF2-40B4-BE49-F238E27FC236}">
                <a16:creationId xmlns:a16="http://schemas.microsoft.com/office/drawing/2014/main" id="{C2E9DA4F-83A3-400E-802B-C3CAA4E87B73}"/>
              </a:ext>
            </a:extLst>
          </p:cNvPr>
          <p:cNvSpPr/>
          <p:nvPr/>
        </p:nvSpPr>
        <p:spPr>
          <a:xfrm rot="16200000">
            <a:off x="3915713" y="3945016"/>
            <a:ext cx="838200" cy="1993458"/>
          </a:xfrm>
          <a:prstGeom prst="leftArrow">
            <a:avLst/>
          </a:prstGeom>
          <a:solidFill>
            <a:srgbClr val="4D4D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4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1" grpId="0"/>
      <p:bldP spid="4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Tx/>
            </a:pPr>
            <a:r>
              <a:rPr lang="en-US" sz="2800" spc="-200" dirty="0">
                <a:solidFill>
                  <a:srgbClr val="999999"/>
                </a:solidFill>
              </a:rPr>
              <a:t>DATA LAYERS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8477751" y="1339194"/>
            <a:ext cx="18473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>
              <a:solidFill>
                <a:srgbClr val="444444"/>
              </a:solidFill>
              <a:latin typeface="Arial Black" panose="020B0A04020102020204" pitchFamily="34" charset="0"/>
              <a:cs typeface="Trebuchet MS"/>
            </a:endParaRPr>
          </a:p>
          <a:p>
            <a:pPr algn="ctr"/>
            <a:endParaRPr lang="en-US" dirty="0">
              <a:solidFill>
                <a:srgbClr val="444444"/>
              </a:solidFill>
              <a:latin typeface="Arial Black" panose="020B0A04020102020204" pitchFamily="34" charset="0"/>
              <a:cs typeface="Trebuchet MS"/>
            </a:endParaRPr>
          </a:p>
          <a:p>
            <a:pPr algn="ctr"/>
            <a:endParaRPr lang="en-US" dirty="0">
              <a:solidFill>
                <a:srgbClr val="444444"/>
              </a:solidFill>
              <a:latin typeface="Arial Black" panose="020B0A04020102020204" pitchFamily="34" charset="0"/>
              <a:cs typeface="Trebuchet MS"/>
            </a:endParaRPr>
          </a:p>
          <a:p>
            <a:pPr algn="ctr"/>
            <a:endParaRPr lang="en-US" dirty="0">
              <a:solidFill>
                <a:srgbClr val="444444"/>
              </a:solidFill>
              <a:latin typeface="Arial Black" panose="020B0A04020102020204" pitchFamily="34" charset="0"/>
              <a:cs typeface="Trebuchet MS"/>
            </a:endParaRPr>
          </a:p>
          <a:p>
            <a:pPr algn="ctr"/>
            <a:endParaRPr lang="en-US" dirty="0">
              <a:solidFill>
                <a:srgbClr val="444444"/>
              </a:solidFill>
              <a:latin typeface="Arial Black" panose="020B0A04020102020204" pitchFamily="34" charset="0"/>
              <a:cs typeface="Trebuchet MS"/>
            </a:endParaRPr>
          </a:p>
          <a:p>
            <a:pPr algn="ctr"/>
            <a:endParaRPr lang="en-US" dirty="0">
              <a:solidFill>
                <a:srgbClr val="444444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srgbClr val="444444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srgbClr val="444444"/>
              </a:solidFill>
              <a:latin typeface="Arial Black" panose="020B0A04020102020204" pitchFamily="34" charset="0"/>
              <a:cs typeface="Trebuchet MS"/>
            </a:endParaRPr>
          </a:p>
          <a:p>
            <a:pPr algn="ctr"/>
            <a:endParaRPr lang="en-US" dirty="0">
              <a:solidFill>
                <a:srgbClr val="444444"/>
              </a:solidFill>
              <a:latin typeface="Arial Black" panose="020B0A04020102020204" pitchFamily="34" charset="0"/>
              <a:cs typeface="Trebuchet MS"/>
            </a:endParaRPr>
          </a:p>
          <a:p>
            <a:pPr algn="ctr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477265"/>
              </p:ext>
            </p:extLst>
          </p:nvPr>
        </p:nvGraphicFramePr>
        <p:xfrm>
          <a:off x="687185" y="1339195"/>
          <a:ext cx="11028220" cy="41356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0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9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8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9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</a:rPr>
                        <a:t>OPERATIONAL 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ANALYTICAL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9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2FBDD5"/>
                          </a:solidFill>
                          <a:latin typeface="Arial Black" panose="020B0A04020102020204" pitchFamily="34" charset="0"/>
                        </a:rPr>
                        <a:t>Data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44444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60-90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44444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3-10 years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9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2FBDD5"/>
                          </a:solidFill>
                          <a:latin typeface="Arial Black" panose="020B0A04020102020204" pitchFamily="34" charset="0"/>
                        </a:rPr>
                        <a:t>Immutability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44444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Can update / delete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44444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No </a:t>
                      </a:r>
                      <a:r>
                        <a:rPr lang="hu-HU" dirty="0">
                          <a:solidFill>
                            <a:srgbClr val="444444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update </a:t>
                      </a:r>
                      <a:r>
                        <a:rPr lang="en-US" dirty="0">
                          <a:solidFill>
                            <a:srgbClr val="444444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/ rare delete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370255"/>
                  </a:ext>
                </a:extLst>
              </a:tr>
              <a:tr h="4444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2FBDD5"/>
                          </a:solidFill>
                          <a:latin typeface="Arial Black" panose="020B0A04020102020204" pitchFamily="34" charset="0"/>
                        </a:rPr>
                        <a:t>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44444"/>
                          </a:solidFill>
                          <a:latin typeface="Arial Black" panose="020B0A04020102020204" pitchFamily="34" charset="0"/>
                        </a:rPr>
                        <a:t>Operation and administration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44444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Analysts and Stakeholders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9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2FBDD5"/>
                          </a:solidFill>
                          <a:latin typeface="Arial Black" panose="020B0A04020102020204" pitchFamily="34" charset="0"/>
                        </a:rPr>
                        <a:t>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44444"/>
                          </a:solidFill>
                          <a:latin typeface="Arial Black" panose="020B0A04020102020204" pitchFamily="34" charset="0"/>
                        </a:rPr>
                        <a:t>Performance sensitive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44444"/>
                          </a:solidFill>
                          <a:latin typeface="Arial Black" panose="020B0A04020102020204" pitchFamily="34" charset="0"/>
                        </a:rPr>
                        <a:t>Not performance critical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33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2FBDD5"/>
                          </a:solidFill>
                          <a:latin typeface="Arial Black" panose="020B0A04020102020204" pitchFamily="34" charset="0"/>
                        </a:rPr>
                        <a:t>Optimized 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44444"/>
                          </a:solidFill>
                          <a:latin typeface="Arial Black" panose="020B0A04020102020204" pitchFamily="34" charset="0"/>
                        </a:rPr>
                        <a:t>Many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44444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Few users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98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44444"/>
                          </a:solidFill>
                          <a:latin typeface="Arial Black" panose="020B0A04020102020204" pitchFamily="34" charset="0"/>
                          <a:cs typeface="Trebuchet MS"/>
                        </a:rPr>
                        <a:t>Simple </a:t>
                      </a:r>
                      <a:r>
                        <a:rPr lang="en-US" dirty="0">
                          <a:solidFill>
                            <a:srgbClr val="444444"/>
                          </a:solidFill>
                          <a:latin typeface="Arial Black" panose="020B0A04020102020204" pitchFamily="34" charset="0"/>
                        </a:rPr>
                        <a:t>queries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44444"/>
                          </a:solidFill>
                          <a:latin typeface="Arial Black" panose="020B0A04020102020204" pitchFamily="34" charset="0"/>
                        </a:rPr>
                        <a:t>Complex queries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4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44444"/>
                          </a:solidFill>
                          <a:latin typeface="Arial Black" panose="020B0A04020102020204" pitchFamily="34" charset="0"/>
                        </a:rPr>
                        <a:t>Real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rgbClr val="444444"/>
                          </a:solidFill>
                          <a:latin typeface="Arial Black" panose="020B0A04020102020204" pitchFamily="34" charset="0"/>
                        </a:rPr>
                        <a:t>Delayed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4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44444"/>
                          </a:solidFill>
                          <a:latin typeface="Arial Black" panose="020B0A04020102020204" pitchFamily="34" charset="0"/>
                        </a:rPr>
                        <a:t>Write optimized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44444"/>
                          </a:solidFill>
                          <a:latin typeface="Arial Black" panose="020B0A04020102020204" pitchFamily="34" charset="0"/>
                        </a:rPr>
                        <a:t>Read optimized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77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e 10"/>
          <p:cNvSpPr/>
          <p:nvPr/>
        </p:nvSpPr>
        <p:spPr>
          <a:xfrm flipH="1">
            <a:off x="-3983350" y="1539078"/>
            <a:ext cx="9144000" cy="9144000"/>
          </a:xfrm>
          <a:prstGeom prst="pie">
            <a:avLst>
              <a:gd name="adj1" fmla="val 10793457"/>
              <a:gd name="adj2" fmla="val 16200000"/>
            </a:avLst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flipH="1">
            <a:off x="-3068950" y="2453478"/>
            <a:ext cx="7315200" cy="7315200"/>
          </a:xfrm>
          <a:prstGeom prst="pie">
            <a:avLst>
              <a:gd name="adj1" fmla="val 10793457"/>
              <a:gd name="adj2" fmla="val 16200000"/>
            </a:avLst>
          </a:prstGeom>
          <a:solidFill>
            <a:schemeClr val="accent2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12087225" cy="932688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buClrTx/>
            </a:pPr>
            <a:r>
              <a:rPr lang="en-US" sz="2800" spc="-200" dirty="0">
                <a:solidFill>
                  <a:srgbClr val="808080"/>
                </a:solidFill>
              </a:rPr>
              <a:t>TYPES OF ANALYTICS</a:t>
            </a:r>
          </a:p>
        </p:txBody>
      </p:sp>
      <p:sp>
        <p:nvSpPr>
          <p:cNvPr id="9" name="Pie 8"/>
          <p:cNvSpPr/>
          <p:nvPr/>
        </p:nvSpPr>
        <p:spPr>
          <a:xfrm flipH="1">
            <a:off x="-2154550" y="3367878"/>
            <a:ext cx="5486400" cy="5486400"/>
          </a:xfrm>
          <a:prstGeom prst="pie">
            <a:avLst>
              <a:gd name="adj1" fmla="val 10793457"/>
              <a:gd name="adj2" fmla="val 16200000"/>
            </a:avLst>
          </a:prstGeom>
          <a:solidFill>
            <a:schemeClr val="accent2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7F3F7"/>
              </a:solidFill>
            </a:endParaRPr>
          </a:p>
        </p:txBody>
      </p:sp>
      <p:sp>
        <p:nvSpPr>
          <p:cNvPr id="4" name="Pie 3"/>
          <p:cNvSpPr/>
          <p:nvPr/>
        </p:nvSpPr>
        <p:spPr>
          <a:xfrm flipH="1">
            <a:off x="-1240150" y="4282278"/>
            <a:ext cx="3657600" cy="3657600"/>
          </a:xfrm>
          <a:prstGeom prst="pie">
            <a:avLst>
              <a:gd name="adj1" fmla="val 10793457"/>
              <a:gd name="adj2" fmla="val 16200000"/>
            </a:avLst>
          </a:prstGeom>
          <a:solidFill>
            <a:schemeClr val="accent2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362" y="5157024"/>
            <a:ext cx="1190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200" dirty="0">
                <a:solidFill>
                  <a:srgbClr val="464547"/>
                </a:solidFill>
                <a:latin typeface="Arial Black"/>
              </a:rPr>
              <a:t>Reporting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45721" y="3660239"/>
            <a:ext cx="1047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200" dirty="0">
                <a:solidFill>
                  <a:srgbClr val="464547"/>
                </a:solidFill>
                <a:latin typeface="Arial Black"/>
              </a:rPr>
              <a:t>Analysis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5720" y="274583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200" dirty="0">
                <a:solidFill>
                  <a:srgbClr val="464547"/>
                </a:solidFill>
                <a:latin typeface="Arial Black"/>
              </a:rPr>
              <a:t>Monitoring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5721" y="1919307"/>
            <a:ext cx="12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200" dirty="0">
                <a:solidFill>
                  <a:srgbClr val="464547"/>
                </a:solidFill>
                <a:latin typeface="Arial Black"/>
              </a:rPr>
              <a:t>Prediction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91162" y="5341690"/>
            <a:ext cx="36728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835707" y="5157024"/>
            <a:ext cx="2116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happened 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810620" y="3859586"/>
            <a:ext cx="4701907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657085" y="3669320"/>
            <a:ext cx="237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 did it happen ?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105633" y="2946453"/>
            <a:ext cx="3204169" cy="35645"/>
          </a:xfrm>
          <a:prstGeom prst="line">
            <a:avLst/>
          </a:prstGeom>
          <a:ln>
            <a:solidFill>
              <a:schemeClr val="tx1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95006" y="2797113"/>
            <a:ext cx="292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What’s happening now ?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91163" y="2103973"/>
            <a:ext cx="4035105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312664" y="1919307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might happen 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D22C3E-46FE-4FD7-B220-B3C75B9DB695}"/>
              </a:ext>
            </a:extLst>
          </p:cNvPr>
          <p:cNvSpPr txBox="1"/>
          <p:nvPr/>
        </p:nvSpPr>
        <p:spPr>
          <a:xfrm>
            <a:off x="5904252" y="5235787"/>
            <a:ext cx="6117956" cy="790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buClrTx/>
            </a:pPr>
            <a:r>
              <a:rPr lang="en-US" sz="2800" spc="-200" dirty="0">
                <a:solidFill>
                  <a:srgbClr val="808080"/>
                </a:solidFill>
                <a:latin typeface="Arial Black" panose="020B0A04020102020204" pitchFamily="34" charset="0"/>
              </a:rPr>
              <a:t>BUSINESS </a:t>
            </a:r>
          </a:p>
          <a:p>
            <a:pPr lvl="0" algn="r">
              <a:lnSpc>
                <a:spcPct val="80000"/>
              </a:lnSpc>
              <a:buClrTx/>
            </a:pPr>
            <a:r>
              <a:rPr lang="en-US" sz="2800" spc="-200" dirty="0">
                <a:solidFill>
                  <a:srgbClr val="808080"/>
                </a:solidFill>
                <a:latin typeface="Arial Black" panose="020B0A04020102020204" pitchFamily="34" charset="0"/>
              </a:rPr>
              <a:t>INTELLIGENCE (BI)</a:t>
            </a:r>
          </a:p>
        </p:txBody>
      </p:sp>
    </p:spTree>
    <p:extLst>
      <p:ext uri="{BB962C8B-B14F-4D97-AF65-F5344CB8AC3E}">
        <p14:creationId xmlns:p14="http://schemas.microsoft.com/office/powerpoint/2010/main" val="30226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4" grpId="0" animBg="1"/>
      <p:bldP spid="5" grpId="0"/>
      <p:bldP spid="12" grpId="0"/>
      <p:bldP spid="13" grpId="0"/>
      <p:bldP spid="14" grpId="0"/>
      <p:bldP spid="17" grpId="0"/>
      <p:bldP spid="19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12087225" cy="932688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buClrTx/>
            </a:pPr>
            <a:r>
              <a:rPr lang="en-US" sz="2800" spc="-200">
                <a:solidFill>
                  <a:srgbClr val="808080"/>
                </a:solidFill>
              </a:rPr>
              <a:t>TYPES OF ANALYTICS</a:t>
            </a:r>
            <a:endParaRPr lang="en-US" sz="2800" spc="-200" dirty="0">
              <a:solidFill>
                <a:srgbClr val="80808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9BE2F4-02A8-4288-9D4D-E056B550F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909763"/>
            <a:ext cx="641985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1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Tx/>
            </a:pPr>
            <a:r>
              <a:rPr lang="hu-HU" sz="2800" spc="-200" dirty="0">
                <a:solidFill>
                  <a:srgbClr val="999999"/>
                </a:solidFill>
              </a:rPr>
              <a:t>BI ARCHITECTURE</a:t>
            </a:r>
            <a:endParaRPr lang="en-US" sz="2800" spc="-200" dirty="0">
              <a:solidFill>
                <a:srgbClr val="999999"/>
              </a:solidFill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1320292" y="1740154"/>
            <a:ext cx="977900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CRM</a:t>
            </a:r>
            <a:endParaRPr lang="en-US" dirty="0"/>
          </a:p>
        </p:txBody>
      </p:sp>
      <p:sp>
        <p:nvSpPr>
          <p:cNvPr id="10" name="Flowchart: Magnetic Disk 9"/>
          <p:cNvSpPr/>
          <p:nvPr/>
        </p:nvSpPr>
        <p:spPr>
          <a:xfrm>
            <a:off x="1320292" y="2880106"/>
            <a:ext cx="977900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HR</a:t>
            </a:r>
          </a:p>
        </p:txBody>
      </p:sp>
      <p:sp>
        <p:nvSpPr>
          <p:cNvPr id="11" name="Flowchart: Magnetic Disk 10"/>
          <p:cNvSpPr/>
          <p:nvPr/>
        </p:nvSpPr>
        <p:spPr>
          <a:xfrm>
            <a:off x="1304417" y="4007612"/>
            <a:ext cx="977900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SCM</a:t>
            </a:r>
            <a:endParaRPr lang="en-US" dirty="0"/>
          </a:p>
        </p:txBody>
      </p:sp>
      <p:sp>
        <p:nvSpPr>
          <p:cNvPr id="12" name="Flowchart: Magnetic Disk 11"/>
          <p:cNvSpPr/>
          <p:nvPr/>
        </p:nvSpPr>
        <p:spPr>
          <a:xfrm>
            <a:off x="1304417" y="5183124"/>
            <a:ext cx="977900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E-com</a:t>
            </a:r>
            <a:endParaRPr lang="en-US" dirty="0"/>
          </a:p>
        </p:txBody>
      </p:sp>
      <p:sp>
        <p:nvSpPr>
          <p:cNvPr id="15" name="Flowchart: Magnetic Disk 14"/>
          <p:cNvSpPr/>
          <p:nvPr/>
        </p:nvSpPr>
        <p:spPr>
          <a:xfrm>
            <a:off x="3750230" y="3259582"/>
            <a:ext cx="1403350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Data </a:t>
            </a:r>
          </a:p>
          <a:p>
            <a:pPr algn="ctr"/>
            <a:r>
              <a:rPr lang="hu-HU" dirty="0"/>
              <a:t>W</a:t>
            </a:r>
            <a:r>
              <a:rPr lang="en-US" dirty="0"/>
              <a:t>arehouse</a:t>
            </a:r>
          </a:p>
        </p:txBody>
      </p:sp>
      <p:sp>
        <p:nvSpPr>
          <p:cNvPr id="16" name="Flowchart: Magnetic Disk 15"/>
          <p:cNvSpPr/>
          <p:nvPr/>
        </p:nvSpPr>
        <p:spPr>
          <a:xfrm>
            <a:off x="6604000" y="1720088"/>
            <a:ext cx="996950" cy="11938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Data mart</a:t>
            </a:r>
            <a:endParaRPr lang="en-US" dirty="0"/>
          </a:p>
        </p:txBody>
      </p:sp>
      <p:sp>
        <p:nvSpPr>
          <p:cNvPr id="17" name="Flowchart: Magnetic Disk 16"/>
          <p:cNvSpPr/>
          <p:nvPr/>
        </p:nvSpPr>
        <p:spPr>
          <a:xfrm>
            <a:off x="6604000" y="3234182"/>
            <a:ext cx="996950" cy="11938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Data mart</a:t>
            </a:r>
            <a:endParaRPr lang="en-US" dirty="0"/>
          </a:p>
        </p:txBody>
      </p:sp>
      <p:sp>
        <p:nvSpPr>
          <p:cNvPr id="18" name="Flowchart: Magnetic Disk 17"/>
          <p:cNvSpPr/>
          <p:nvPr/>
        </p:nvSpPr>
        <p:spPr>
          <a:xfrm>
            <a:off x="6604000" y="4773676"/>
            <a:ext cx="996950" cy="11938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Data mart</a:t>
            </a:r>
            <a:endParaRPr lang="en-US" dirty="0"/>
          </a:p>
        </p:txBody>
      </p:sp>
      <p:sp>
        <p:nvSpPr>
          <p:cNvPr id="20" name="Flowchart: Document 19"/>
          <p:cNvSpPr/>
          <p:nvPr/>
        </p:nvSpPr>
        <p:spPr>
          <a:xfrm>
            <a:off x="8949390" y="1740154"/>
            <a:ext cx="1295400" cy="1011936"/>
          </a:xfrm>
          <a:prstGeom prst="flowChartDocumen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Advanced </a:t>
            </a:r>
          </a:p>
          <a:p>
            <a:pPr algn="ctr"/>
            <a:r>
              <a:rPr lang="en-US" dirty="0"/>
              <a:t>Analytics</a:t>
            </a:r>
          </a:p>
        </p:txBody>
      </p:sp>
      <p:sp>
        <p:nvSpPr>
          <p:cNvPr id="21" name="Flowchart: Document 20"/>
          <p:cNvSpPr/>
          <p:nvPr/>
        </p:nvSpPr>
        <p:spPr>
          <a:xfrm>
            <a:off x="8949390" y="3336798"/>
            <a:ext cx="1295400" cy="1011936"/>
          </a:xfrm>
          <a:prstGeom prst="flowChartDocumen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Reports</a:t>
            </a:r>
            <a:endParaRPr lang="en-US" dirty="0"/>
          </a:p>
        </p:txBody>
      </p:sp>
      <p:sp>
        <p:nvSpPr>
          <p:cNvPr id="22" name="Flowchart: Document 21"/>
          <p:cNvSpPr/>
          <p:nvPr/>
        </p:nvSpPr>
        <p:spPr>
          <a:xfrm>
            <a:off x="8949390" y="4933442"/>
            <a:ext cx="1295400" cy="1011936"/>
          </a:xfrm>
          <a:prstGeom prst="flowChartDocumen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2790874" y="3234182"/>
            <a:ext cx="777446" cy="11374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ETL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6075" y="6047006"/>
            <a:ext cx="354584" cy="394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hu-HU" dirty="0">
                <a:solidFill>
                  <a:srgbClr val="444444"/>
                </a:solidFill>
                <a:latin typeface="Trebuchet MS"/>
                <a:cs typeface="Trebuchet MS"/>
              </a:rPr>
              <a:t>…</a:t>
            </a:r>
            <a:endParaRPr lang="en-US" dirty="0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5183" y="5943346"/>
            <a:ext cx="354584" cy="394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hu-HU" dirty="0">
                <a:solidFill>
                  <a:srgbClr val="444444"/>
                </a:solidFill>
                <a:latin typeface="Trebuchet MS"/>
                <a:cs typeface="Trebuchet MS"/>
              </a:rPr>
              <a:t>…</a:t>
            </a:r>
            <a:endParaRPr lang="en-US" dirty="0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09167" y="1066800"/>
            <a:ext cx="1193800" cy="537486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OLTP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73237" y="1066800"/>
            <a:ext cx="2559163" cy="537486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EDW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83122" y="1066800"/>
            <a:ext cx="2343578" cy="537486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BI Analytics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02670" y="1066800"/>
            <a:ext cx="2241663" cy="537486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Data Delivery</a:t>
            </a:r>
          </a:p>
        </p:txBody>
      </p:sp>
      <p:sp>
        <p:nvSpPr>
          <p:cNvPr id="37" name="Right Arrow 22">
            <a:extLst>
              <a:ext uri="{FF2B5EF4-FFF2-40B4-BE49-F238E27FC236}">
                <a16:creationId xmlns:a16="http://schemas.microsoft.com/office/drawing/2014/main" id="{F79E9397-CF6A-4EFC-B8EA-724AF6D890DC}"/>
              </a:ext>
            </a:extLst>
          </p:cNvPr>
          <p:cNvSpPr/>
          <p:nvPr/>
        </p:nvSpPr>
        <p:spPr>
          <a:xfrm>
            <a:off x="5683171" y="3234182"/>
            <a:ext cx="777446" cy="11374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ETL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ight Arrow 22">
            <a:extLst>
              <a:ext uri="{FF2B5EF4-FFF2-40B4-BE49-F238E27FC236}">
                <a16:creationId xmlns:a16="http://schemas.microsoft.com/office/drawing/2014/main" id="{535A312D-0089-4DF6-8FF4-B350F58E0E01}"/>
              </a:ext>
            </a:extLst>
          </p:cNvPr>
          <p:cNvSpPr/>
          <p:nvPr/>
        </p:nvSpPr>
        <p:spPr>
          <a:xfrm>
            <a:off x="8136123" y="3275076"/>
            <a:ext cx="777446" cy="11374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3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8" grpId="0"/>
      <p:bldP spid="31" grpId="0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Tx/>
            </a:pPr>
            <a:r>
              <a:rPr lang="hu-HU" sz="2800" spc="-200" dirty="0">
                <a:solidFill>
                  <a:srgbClr val="999999"/>
                </a:solidFill>
              </a:rPr>
              <a:t>BI </a:t>
            </a:r>
            <a:r>
              <a:rPr lang="en-US" sz="2800" spc="-200" dirty="0">
                <a:solidFill>
                  <a:srgbClr val="999999"/>
                </a:solidFill>
              </a:rPr>
              <a:t>ARCHITECTURE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1692275" y="1714754"/>
            <a:ext cx="977900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CRM</a:t>
            </a:r>
            <a:endParaRPr lang="en-US" dirty="0"/>
          </a:p>
        </p:txBody>
      </p:sp>
      <p:sp>
        <p:nvSpPr>
          <p:cNvPr id="10" name="Flowchart: Magnetic Disk 9"/>
          <p:cNvSpPr/>
          <p:nvPr/>
        </p:nvSpPr>
        <p:spPr>
          <a:xfrm>
            <a:off x="1692275" y="2854706"/>
            <a:ext cx="977900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HR</a:t>
            </a:r>
          </a:p>
        </p:txBody>
      </p:sp>
      <p:sp>
        <p:nvSpPr>
          <p:cNvPr id="11" name="Flowchart: Magnetic Disk 10"/>
          <p:cNvSpPr/>
          <p:nvPr/>
        </p:nvSpPr>
        <p:spPr>
          <a:xfrm>
            <a:off x="1676400" y="3982212"/>
            <a:ext cx="977900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SCM</a:t>
            </a:r>
            <a:endParaRPr lang="en-US" dirty="0"/>
          </a:p>
        </p:txBody>
      </p:sp>
      <p:sp>
        <p:nvSpPr>
          <p:cNvPr id="12" name="Flowchart: Magnetic Disk 11"/>
          <p:cNvSpPr/>
          <p:nvPr/>
        </p:nvSpPr>
        <p:spPr>
          <a:xfrm>
            <a:off x="1676400" y="5157724"/>
            <a:ext cx="977900" cy="1041400"/>
          </a:xfrm>
          <a:prstGeom prst="flowChartMagneticDisk">
            <a:avLst/>
          </a:prstGeom>
          <a:solidFill>
            <a:srgbClr val="2FBDD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E-com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88058" y="6021606"/>
            <a:ext cx="354584" cy="394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hu-HU" dirty="0">
                <a:solidFill>
                  <a:srgbClr val="444444"/>
                </a:solidFill>
                <a:latin typeface="Trebuchet MS"/>
                <a:cs typeface="Trebuchet MS"/>
              </a:rPr>
              <a:t>…</a:t>
            </a:r>
            <a:endParaRPr lang="en-US" dirty="0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81150" y="1041400"/>
            <a:ext cx="1193800" cy="537486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OLTP</a:t>
            </a:r>
          </a:p>
        </p:txBody>
      </p:sp>
      <p:sp>
        <p:nvSpPr>
          <p:cNvPr id="2" name="Rectangle 1"/>
          <p:cNvSpPr/>
          <p:nvPr/>
        </p:nvSpPr>
        <p:spPr>
          <a:xfrm>
            <a:off x="4179906" y="1166152"/>
            <a:ext cx="593162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spc="-200" dirty="0">
                <a:solidFill>
                  <a:srgbClr val="464547"/>
                </a:solidFill>
                <a:latin typeface="Arial Black"/>
              </a:rPr>
              <a:t>OLTP</a:t>
            </a:r>
          </a:p>
          <a:p>
            <a:r>
              <a:rPr lang="en-US" sz="2400" spc="-200" dirty="0">
                <a:solidFill>
                  <a:srgbClr val="00B050"/>
                </a:solidFill>
                <a:latin typeface="Arial Black"/>
              </a:rPr>
              <a:t>Online Transaction Processing Systems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3016" y="3896106"/>
            <a:ext cx="3200556" cy="1399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Operational data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Write optimized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Unsuitable for analytics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rgbClr val="444444"/>
              </a:solidFill>
              <a:latin typeface="Arial Black" panose="020B0A04020102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33683957"/>
      </p:ext>
    </p:extLst>
  </p:cSld>
  <p:clrMapOvr>
    <a:masterClrMapping/>
  </p:clrMapOvr>
</p:sld>
</file>

<file path=ppt/theme/theme1.xml><?xml version="1.0" encoding="utf-8"?>
<a:theme xmlns:a="http://schemas.openxmlformats.org/drawingml/2006/main" name="Epam_PPT_Template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dirty="0" err="1">
            <a:solidFill>
              <a:srgbClr val="444444"/>
            </a:solidFill>
            <a:latin typeface="Trebuchet MS"/>
            <a:cs typeface="Trebuchet M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PAM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A9CB0"/>
      </a:accent3>
      <a:accent4>
        <a:srgbClr val="A3C644"/>
      </a:accent4>
      <a:accent5>
        <a:srgbClr val="7F993A"/>
      </a:accent5>
      <a:accent6>
        <a:srgbClr val="B22746"/>
      </a:accent6>
      <a:hlink>
        <a:srgbClr val="FFFFFF"/>
      </a:hlink>
      <a:folHlink>
        <a:srgbClr val="FFFFF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9A4A7D20EA84CAA39F80EA2A19865" ma:contentTypeVersion="1" ma:contentTypeDescription="Create a new document." ma:contentTypeScope="" ma:versionID="4ed0c655cf5595f31b06ef1418ca28b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E3C081-4081-47AD-A9A6-9F18F525DA1D}">
  <ds:schemaRefs>
    <ds:schemaRef ds:uri="http://purl.org/dc/elements/1.1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4883F0F-DE57-4ECA-B9BB-F22E8C5B5D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A1A37E-F8E3-427A-BCE9-B1DDB8B96C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29862</TotalTime>
  <Words>546</Words>
  <Application>Microsoft Macintosh PowerPoint</Application>
  <PresentationFormat>Widescreen</PresentationFormat>
  <Paragraphs>291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Aharoni</vt:lpstr>
      <vt:lpstr>Arial</vt:lpstr>
      <vt:lpstr>Arial Black</vt:lpstr>
      <vt:lpstr>Calibri</vt:lpstr>
      <vt:lpstr>Lucida Grande</vt:lpstr>
      <vt:lpstr>Tahoma</vt:lpstr>
      <vt:lpstr>Trebuchet MS</vt:lpstr>
      <vt:lpstr>Epam_PPT_Template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Canning</dc:creator>
  <cp:lastModifiedBy>Laszlo Sallo</cp:lastModifiedBy>
  <cp:revision>1629</cp:revision>
  <cp:lastPrinted>2014-07-09T13:30:36Z</cp:lastPrinted>
  <dcterms:created xsi:type="dcterms:W3CDTF">2014-07-08T13:27:24Z</dcterms:created>
  <dcterms:modified xsi:type="dcterms:W3CDTF">2023-10-12T09:52:11Z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0x010100B0E9A4A7D20EA84CAA39F80EA2A19865</vt:lpwstr>
  </property>
</Properties>
</file>