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4"/>
    <p:sldMasterId id="2147483730" r:id="rId5"/>
  </p:sldMasterIdLst>
  <p:notesMasterIdLst>
    <p:notesMasterId r:id="rId31"/>
  </p:notesMasterIdLst>
  <p:handoutMasterIdLst>
    <p:handoutMasterId r:id="rId32"/>
  </p:handoutMasterIdLst>
  <p:sldIdLst>
    <p:sldId id="452" r:id="rId6"/>
    <p:sldId id="691" r:id="rId7"/>
    <p:sldId id="633" r:id="rId8"/>
    <p:sldId id="678" r:id="rId9"/>
    <p:sldId id="684" r:id="rId10"/>
    <p:sldId id="680" r:id="rId11"/>
    <p:sldId id="685" r:id="rId12"/>
    <p:sldId id="645" r:id="rId13"/>
    <p:sldId id="646" r:id="rId14"/>
    <p:sldId id="484" r:id="rId15"/>
    <p:sldId id="473" r:id="rId16"/>
    <p:sldId id="692" r:id="rId17"/>
    <p:sldId id="470" r:id="rId18"/>
    <p:sldId id="686" r:id="rId19"/>
    <p:sldId id="552" r:id="rId20"/>
    <p:sldId id="491" r:id="rId21"/>
    <p:sldId id="671" r:id="rId22"/>
    <p:sldId id="675" r:id="rId23"/>
    <p:sldId id="558" r:id="rId24"/>
    <p:sldId id="562" r:id="rId25"/>
    <p:sldId id="672" r:id="rId26"/>
    <p:sldId id="673" r:id="rId27"/>
    <p:sldId id="676" r:id="rId28"/>
    <p:sldId id="674" r:id="rId29"/>
    <p:sldId id="68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 userDrawn="1">
          <p15:clr>
            <a:srgbClr val="A4A3A4"/>
          </p15:clr>
        </p15:guide>
        <p15:guide id="2" orient="horz" pos="764" userDrawn="1">
          <p15:clr>
            <a:srgbClr val="A4A3A4"/>
          </p15:clr>
        </p15:guide>
        <p15:guide id="3" orient="horz" pos="3544" userDrawn="1">
          <p15:clr>
            <a:srgbClr val="A4A3A4"/>
          </p15:clr>
        </p15:guide>
        <p15:guide id="4" orient="horz" pos="2159" userDrawn="1">
          <p15:clr>
            <a:srgbClr val="A4A3A4"/>
          </p15:clr>
        </p15:guide>
        <p15:guide id="5" orient="horz" pos="1374" userDrawn="1">
          <p15:clr>
            <a:srgbClr val="A4A3A4"/>
          </p15:clr>
        </p15:guide>
        <p15:guide id="6" orient="horz" pos="3699" userDrawn="1">
          <p15:clr>
            <a:srgbClr val="A4A3A4"/>
          </p15:clr>
        </p15:guide>
        <p15:guide id="7" orient="horz" pos="1151" userDrawn="1">
          <p15:clr>
            <a:srgbClr val="A4A3A4"/>
          </p15:clr>
        </p15:guide>
        <p15:guide id="8" pos="3896" userDrawn="1">
          <p15:clr>
            <a:srgbClr val="A4A3A4"/>
          </p15:clr>
        </p15:guide>
        <p15:guide id="9" pos="521" userDrawn="1">
          <p15:clr>
            <a:srgbClr val="A4A3A4"/>
          </p15:clr>
        </p15:guide>
        <p15:guide id="10" pos="4211" userDrawn="1">
          <p15:clr>
            <a:srgbClr val="A4A3A4"/>
          </p15:clr>
        </p15:guide>
        <p15:guide id="11" pos="7299" userDrawn="1">
          <p15:clr>
            <a:srgbClr val="A4A3A4"/>
          </p15:clr>
        </p15:guide>
        <p15:guide id="12" pos="5316" userDrawn="1">
          <p15:clr>
            <a:srgbClr val="A4A3A4"/>
          </p15:clr>
        </p15:guide>
        <p15:guide id="13" pos="291" userDrawn="1">
          <p15:clr>
            <a:srgbClr val="A4A3A4"/>
          </p15:clr>
        </p15:guide>
        <p15:guide id="14" pos="343" userDrawn="1">
          <p15:clr>
            <a:srgbClr val="A4A3A4"/>
          </p15:clr>
        </p15:guide>
        <p15:guide id="15" pos="6809" userDrawn="1">
          <p15:clr>
            <a:srgbClr val="A4A3A4"/>
          </p15:clr>
        </p15:guide>
        <p15:guide id="16" pos="6888" userDrawn="1">
          <p15:clr>
            <a:srgbClr val="A4A3A4"/>
          </p15:clr>
        </p15:guide>
        <p15:guide id="17" pos="647" userDrawn="1">
          <p15:clr>
            <a:srgbClr val="A4A3A4"/>
          </p15:clr>
        </p15:guide>
        <p15:guide id="18" orient="horz" pos="1167" userDrawn="1">
          <p15:clr>
            <a:srgbClr val="A4A3A4"/>
          </p15:clr>
        </p15:guide>
        <p15:guide id="19" pos="3949" userDrawn="1">
          <p15:clr>
            <a:srgbClr val="A4A3A4"/>
          </p15:clr>
        </p15:guide>
        <p15:guide id="20" pos="344" userDrawn="1">
          <p15:clr>
            <a:srgbClr val="A4A3A4"/>
          </p15:clr>
        </p15:guide>
        <p15:guide id="21" pos="726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" initials="A" lastIdx="64" clrIdx="0"/>
  <p:cmAuthor id="2" name="Jillian Baum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BDD5"/>
    <a:srgbClr val="0099FF"/>
    <a:srgbClr val="CCFF00"/>
    <a:srgbClr val="464547"/>
    <a:srgbClr val="00B050"/>
    <a:srgbClr val="D7F3F7"/>
    <a:srgbClr val="3A9262"/>
    <a:srgbClr val="FF7373"/>
    <a:srgbClr val="88DAE7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18" autoAdjust="0"/>
    <p:restoredTop sz="74314" autoAdjust="0"/>
  </p:normalViewPr>
  <p:slideViewPr>
    <p:cSldViewPr snapToGrid="0">
      <p:cViewPr varScale="1">
        <p:scale>
          <a:sx n="112" d="100"/>
          <a:sy n="112" d="100"/>
        </p:scale>
        <p:origin x="2096" y="192"/>
      </p:cViewPr>
      <p:guideLst>
        <p:guide orient="horz" pos="373"/>
        <p:guide orient="horz" pos="764"/>
        <p:guide orient="horz" pos="3544"/>
        <p:guide orient="horz" pos="2159"/>
        <p:guide orient="horz" pos="1374"/>
        <p:guide orient="horz" pos="3699"/>
        <p:guide orient="horz" pos="1151"/>
        <p:guide pos="3896"/>
        <p:guide pos="521"/>
        <p:guide pos="4211"/>
        <p:guide pos="7299"/>
        <p:guide pos="5316"/>
        <p:guide pos="291"/>
        <p:guide pos="343"/>
        <p:guide pos="6809"/>
        <p:guide pos="6888"/>
        <p:guide pos="647"/>
        <p:guide orient="horz" pos="1167"/>
        <p:guide pos="3949"/>
        <p:guide pos="344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E9BF7-95E4-A242-BA1D-05FDCF603BE6}" type="datetime1">
              <a:rPr lang="en-US" smtClean="0"/>
              <a:t>9/15/24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DC95D-4A3A-7D4E-AF7C-745F2732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456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DBCB1-0306-AD41-9452-11E7C08D5C04}" type="datetime1">
              <a:rPr lang="en-US" smtClean="0"/>
              <a:t>9/15/24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90029-A909-AD4E-9775-A0D64990A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20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s.microsoft.com/l/channel/19%3Ad2f43fb9535b40b194f2c17317660f3d%40thread.tacv2/2024%20DE1%20Sessions?groupId=5d41c79f-0004-480e-b593-aeb828490ebd&amp;tenantId=d9c45913-7653-4be2-920b-bdb038638184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62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80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8640D-AE58-BF04-6D62-260F76901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919ECE-17CB-FC86-F614-74DC98CB9C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25E563-274B-1C95-34AC-D33B176762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38C37-7A40-F5B8-2DCC-2F32EB06F1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05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hlinkClick r:id="rId3"/>
              </a:rPr>
              <a:t>Data Engineering 1: SQL and Different Shapes of Data | 2024 DE1 Sessions | Microsoft Teams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68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71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168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5723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936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4335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188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4099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784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7599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3461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7935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1860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459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244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52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1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39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010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393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08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1770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" y="926332"/>
            <a:ext cx="1038225" cy="557606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 dirty="0">
              <a:solidFill>
                <a:srgbClr val="2FC2D9"/>
              </a:solidFill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767821" y="3477648"/>
            <a:ext cx="548640" cy="411480"/>
          </a:xfrm>
          <a:prstGeom prst="ellipse">
            <a:avLst/>
          </a:prstGeom>
          <a:solidFill>
            <a:srgbClr val="2FC2D9"/>
          </a:solidFill>
          <a:ln w="254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1500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0" y="4633576"/>
            <a:ext cx="12192000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 userDrawn="1"/>
        </p:nvSpPr>
        <p:spPr>
          <a:xfrm>
            <a:off x="767821" y="1630376"/>
            <a:ext cx="548640" cy="411480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Arial Black"/>
                <a:cs typeface="Arial Black"/>
              </a:rPr>
              <a:t>1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0" y="2786304"/>
            <a:ext cx="12192000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 userDrawn="1"/>
        </p:nvSpPr>
        <p:spPr>
          <a:xfrm>
            <a:off x="767821" y="5324921"/>
            <a:ext cx="548640" cy="411480"/>
          </a:xfrm>
          <a:prstGeom prst="ellipse">
            <a:avLst/>
          </a:prstGeom>
          <a:solidFill>
            <a:srgbClr val="2FC2D9"/>
          </a:solidFill>
          <a:ln w="254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1500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1490133" y="1422400"/>
            <a:ext cx="2387600" cy="88900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LOREM IPSUM DOLOR SIT AMET DIAM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4114800" y="1206500"/>
            <a:ext cx="7552267" cy="1333500"/>
          </a:xfrm>
          <a:prstGeom prst="rect">
            <a:avLst/>
          </a:prstGeom>
        </p:spPr>
        <p:txBody>
          <a:bodyPr vert="horz" anchor="ctr" anchorCtr="0"/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/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  <a:p>
            <a:pPr lvl="0"/>
            <a:r>
              <a:rPr lang="en-US" dirty="0"/>
              <a:t>Se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magna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endParaRPr lang="en-US" dirty="0"/>
          </a:p>
          <a:p>
            <a:pPr marL="173736" marR="0" lvl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1490133" y="3238500"/>
            <a:ext cx="2387600" cy="88900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LOREM IPSUM DOLOR SIT AMET DIAM</a:t>
            </a:r>
          </a:p>
        </p:txBody>
      </p:sp>
      <p:sp>
        <p:nvSpPr>
          <p:cNvPr id="20" name="Content Placeholder 11"/>
          <p:cNvSpPr>
            <a:spLocks noGrp="1"/>
          </p:cNvSpPr>
          <p:nvPr>
            <p:ph sz="quarter" idx="26" hasCustomPrompt="1"/>
          </p:nvPr>
        </p:nvSpPr>
        <p:spPr>
          <a:xfrm>
            <a:off x="4114800" y="3022600"/>
            <a:ext cx="7552267" cy="1333500"/>
          </a:xfrm>
          <a:prstGeom prst="rect">
            <a:avLst/>
          </a:prstGeom>
        </p:spPr>
        <p:txBody>
          <a:bodyPr vert="horz" anchor="ctr" anchorCtr="0"/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/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  <a:p>
            <a:pPr lvl="0"/>
            <a:r>
              <a:rPr lang="en-US" dirty="0"/>
              <a:t>Se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magna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endParaRPr lang="en-US" dirty="0"/>
          </a:p>
          <a:p>
            <a:pPr marL="173736" marR="0" lvl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1490133" y="5080000"/>
            <a:ext cx="2387600" cy="88900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LOREM IPSUM DOLOR SIT AMET DIAM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28" hasCustomPrompt="1"/>
          </p:nvPr>
        </p:nvSpPr>
        <p:spPr>
          <a:xfrm>
            <a:off x="4114800" y="4864100"/>
            <a:ext cx="7552267" cy="1333500"/>
          </a:xfrm>
          <a:prstGeom prst="rect">
            <a:avLst/>
          </a:prstGeom>
        </p:spPr>
        <p:txBody>
          <a:bodyPr vert="horz" anchor="ctr" anchorCtr="0"/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/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  <a:p>
            <a:pPr lvl="0"/>
            <a:r>
              <a:rPr lang="en-US" dirty="0"/>
              <a:t>Se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magna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endParaRPr lang="en-US" dirty="0"/>
          </a:p>
          <a:p>
            <a:pPr marL="173736" marR="0" lvl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04106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4"/>
            <a:ext cx="12192000" cy="929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5400" dir="5400000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411651" y="119512"/>
            <a:ext cx="8610608" cy="724866"/>
          </a:xfrm>
          <a:prstGeom prst="rect">
            <a:avLst/>
          </a:prstGeom>
        </p:spPr>
        <p:txBody>
          <a:bodyPr vert="horz" lIns="91440" tIns="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client name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23912" y="328466"/>
            <a:ext cx="0" cy="27432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12192000" y="943718"/>
            <a:ext cx="0" cy="5598499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>
            <a:spLocks noGrp="1"/>
          </p:cNvSpPr>
          <p:nvPr>
            <p:ph idx="1" hasCustomPrompt="1"/>
          </p:nvPr>
        </p:nvSpPr>
        <p:spPr>
          <a:xfrm>
            <a:off x="6370488" y="1761513"/>
            <a:ext cx="5242560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3038" indent="-173038">
              <a:lnSpc>
                <a:spcPts val="1600"/>
              </a:lnSpc>
              <a:spcBef>
                <a:spcPts val="0"/>
              </a:spcBef>
              <a:spcAft>
                <a:spcPts val="1300"/>
              </a:spcAft>
              <a:buClr>
                <a:srgbClr val="2FC2D9"/>
              </a:buClr>
              <a:buFont typeface="Arial"/>
              <a:buChar char="•"/>
              <a:defRPr sz="1600" baseline="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400"/>
            </a:lvl3pPr>
          </a:lstStyle>
          <a:p>
            <a:pPr marL="173038" indent="-173038">
              <a:buClr>
                <a:srgbClr val="2FC2D9"/>
              </a:buClr>
            </a:pPr>
            <a:r>
              <a:rPr lang="en-US" dirty="0">
                <a:solidFill>
                  <a:srgbClr val="444444"/>
                </a:solidFill>
              </a:rPr>
              <a:t>Click to add bulleted list</a:t>
            </a:r>
          </a:p>
          <a:p>
            <a:pPr marL="173038" indent="-173038">
              <a:buClr>
                <a:srgbClr val="2FC2D9"/>
              </a:buClr>
            </a:pPr>
            <a:r>
              <a:rPr lang="en-US" dirty="0">
                <a:solidFill>
                  <a:srgbClr val="444444"/>
                </a:solidFill>
              </a:rPr>
              <a:t>Click to add bulleted list</a:t>
            </a:r>
          </a:p>
          <a:p>
            <a:pPr marL="173038" indent="-173038">
              <a:buClr>
                <a:srgbClr val="2FC2D9"/>
              </a:buClr>
            </a:pPr>
            <a:r>
              <a:rPr lang="en-US" dirty="0">
                <a:solidFill>
                  <a:srgbClr val="444444"/>
                </a:solidFill>
              </a:rPr>
              <a:t>Click to add bulleted list</a:t>
            </a:r>
          </a:p>
          <a:p>
            <a:pPr marL="173038" indent="-173038">
              <a:buClr>
                <a:srgbClr val="2FC2D9"/>
              </a:buClr>
            </a:pPr>
            <a:r>
              <a:rPr lang="en-US" dirty="0">
                <a:solidFill>
                  <a:srgbClr val="444444"/>
                </a:solidFill>
              </a:rPr>
              <a:t>Click to add bulleted list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0" hasCustomPrompt="1"/>
          </p:nvPr>
        </p:nvSpPr>
        <p:spPr>
          <a:xfrm>
            <a:off x="484715" y="1761513"/>
            <a:ext cx="5242560" cy="3657600"/>
          </a:xfrm>
          <a:prstGeom prst="rect">
            <a:avLst/>
          </a:prstGeom>
        </p:spPr>
        <p:txBody>
          <a:bodyPr tIns="4572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300"/>
              </a:spcAft>
              <a:buNone/>
              <a:defRPr sz="16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>
                <a:solidFill>
                  <a:srgbClr val="444444"/>
                </a:solidFill>
              </a:rPr>
              <a:t>Click to add text - Lorem </a:t>
            </a:r>
            <a:r>
              <a:rPr lang="en-US" dirty="0" err="1">
                <a:solidFill>
                  <a:srgbClr val="444444"/>
                </a:solidFill>
              </a:rPr>
              <a:t>ipsum</a:t>
            </a:r>
            <a:r>
              <a:rPr lang="en-US" dirty="0">
                <a:solidFill>
                  <a:srgbClr val="444444"/>
                </a:solidFill>
              </a:rPr>
              <a:t> dolor sit </a:t>
            </a:r>
            <a:r>
              <a:rPr lang="en-US" dirty="0" err="1">
                <a:solidFill>
                  <a:srgbClr val="444444"/>
                </a:solidFill>
              </a:rPr>
              <a:t>amet</a:t>
            </a:r>
            <a:r>
              <a:rPr lang="en-US" dirty="0">
                <a:solidFill>
                  <a:srgbClr val="444444"/>
                </a:solidFill>
              </a:rPr>
              <a:t>, </a:t>
            </a:r>
            <a:r>
              <a:rPr lang="en-US" dirty="0" err="1">
                <a:solidFill>
                  <a:srgbClr val="444444"/>
                </a:solidFill>
              </a:rPr>
              <a:t>consectetur</a:t>
            </a:r>
            <a:r>
              <a:rPr lang="en-US" dirty="0">
                <a:solidFill>
                  <a:srgbClr val="444444"/>
                </a:solidFill>
              </a:rPr>
              <a:t> adipiscing </a:t>
            </a:r>
            <a:r>
              <a:rPr lang="en-US" dirty="0" err="1">
                <a:solidFill>
                  <a:srgbClr val="444444"/>
                </a:solidFill>
              </a:rPr>
              <a:t>elit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Ut</a:t>
            </a:r>
            <a:r>
              <a:rPr lang="en-US" dirty="0">
                <a:solidFill>
                  <a:srgbClr val="444444"/>
                </a:solidFill>
              </a:rPr>
              <a:t> vitae </a:t>
            </a:r>
            <a:r>
              <a:rPr lang="en-US" dirty="0" err="1">
                <a:solidFill>
                  <a:srgbClr val="444444"/>
                </a:solidFill>
              </a:rPr>
              <a:t>laoreet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mauris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Sed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eleifend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lorem</a:t>
            </a:r>
            <a:r>
              <a:rPr lang="en-US" dirty="0">
                <a:solidFill>
                  <a:srgbClr val="444444"/>
                </a:solidFill>
              </a:rPr>
              <a:t> a </a:t>
            </a:r>
            <a:r>
              <a:rPr lang="en-US" dirty="0" err="1">
                <a:solidFill>
                  <a:srgbClr val="444444"/>
                </a:solidFill>
              </a:rPr>
              <a:t>purus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tincidunt</a:t>
            </a:r>
            <a:r>
              <a:rPr lang="en-US" dirty="0">
                <a:solidFill>
                  <a:srgbClr val="444444"/>
                </a:solidFill>
              </a:rPr>
              <a:t>, a </a:t>
            </a:r>
            <a:r>
              <a:rPr lang="en-US" dirty="0" err="1">
                <a:solidFill>
                  <a:srgbClr val="444444"/>
                </a:solidFill>
              </a:rPr>
              <a:t>malesuada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mauris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bibendum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Praesent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bibendum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justo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nec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metus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auctor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volutpat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Morbi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malesuada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mattis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eros</a:t>
            </a:r>
            <a:r>
              <a:rPr lang="en-US" dirty="0">
                <a:solidFill>
                  <a:srgbClr val="444444"/>
                </a:solidFill>
              </a:rPr>
              <a:t>, adipiscing </a:t>
            </a:r>
            <a:r>
              <a:rPr lang="en-US" dirty="0" err="1">
                <a:solidFill>
                  <a:srgbClr val="444444"/>
                </a:solidFill>
              </a:rPr>
              <a:t>tempor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lorem</a:t>
            </a:r>
            <a:r>
              <a:rPr lang="en-US" dirty="0">
                <a:solidFill>
                  <a:srgbClr val="444444"/>
                </a:solidFill>
              </a:rPr>
              <a:t> …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33340" y="256310"/>
            <a:ext cx="1514057" cy="48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57531" y="1345462"/>
            <a:ext cx="1745863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TITLE TO GO HERE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433398" y="1345462"/>
            <a:ext cx="1745863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TITLE TO GO HERE</a:t>
            </a:r>
          </a:p>
        </p:txBody>
      </p:sp>
    </p:spTree>
    <p:extLst>
      <p:ext uri="{BB962C8B-B14F-4D97-AF65-F5344CB8AC3E}">
        <p14:creationId xmlns:p14="http://schemas.microsoft.com/office/powerpoint/2010/main" val="3899584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e Study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Insert Case Study Image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49742"/>
            <a:ext cx="12192000" cy="5082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363032" y="269597"/>
            <a:ext cx="7612569" cy="72486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CASE STUDY CLIENT NAME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28589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CASE STUDY IMAGERY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51792" y="0"/>
            <a:ext cx="354020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9041131" y="939062"/>
            <a:ext cx="2041264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2" name="Content Placeholder 10"/>
          <p:cNvSpPr txBox="1">
            <a:spLocks/>
          </p:cNvSpPr>
          <p:nvPr/>
        </p:nvSpPr>
        <p:spPr>
          <a:xfrm>
            <a:off x="8910695" y="1422400"/>
            <a:ext cx="3048000" cy="435789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736" indent="-173736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</a:pPr>
            <a:r>
              <a:rPr lang="en-US" sz="1400" dirty="0">
                <a:solidFill>
                  <a:srgbClr val="444444"/>
                </a:solidFill>
                <a:latin typeface="Trebuchet MS"/>
                <a:ea typeface="ＭＳ Ｐゴシック" pitchFamily="34" charset="-128"/>
                <a:cs typeface="Trebuchet MS"/>
              </a:rPr>
              <a:t>Lorem 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ipsum dolor sit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amet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,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minum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consec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tetur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adipiscing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elit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. </a:t>
            </a:r>
          </a:p>
          <a:p>
            <a:pPr marL="173736" indent="-173736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</a:pP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Mauris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sit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amet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enim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eget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odio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lorem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venenatis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egestas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.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Donec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vitae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molestie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enim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. </a:t>
            </a:r>
          </a:p>
          <a:p>
            <a:pPr marL="173736" indent="-173736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</a:pP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Aenean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id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mauris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adipiscing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accumsan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,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iaculis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urna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sit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amet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,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facilisis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>
                <a:solidFill>
                  <a:srgbClr val="444444"/>
                </a:solidFill>
                <a:latin typeface="Trebuchet MS"/>
                <a:cs typeface="Trebuchet MS"/>
              </a:rPr>
              <a:t>velit</a:t>
            </a:r>
            <a:r>
              <a:rPr lang="en-US" sz="1400" dirty="0">
                <a:solidFill>
                  <a:srgbClr val="444444"/>
                </a:solidFill>
                <a:latin typeface="Trebuchet MS"/>
                <a:cs typeface="Trebuchet MS"/>
              </a:rPr>
              <a:t>.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8895633" y="757317"/>
            <a:ext cx="3044999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 userDrawn="1">
            <p:ph type="title" idx="4294967295" hasCustomPrompt="1"/>
          </p:nvPr>
        </p:nvSpPr>
        <p:spPr>
          <a:xfrm>
            <a:off x="363032" y="269597"/>
            <a:ext cx="7612569" cy="72486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CASE STUDY CLIENT NAME</a:t>
            </a:r>
            <a:endParaRPr lang="en-US" sz="180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910696" y="200558"/>
            <a:ext cx="1514057" cy="4551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US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3955958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49742"/>
            <a:ext cx="12192000" cy="5082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Insert Image</a:t>
            </a:r>
          </a:p>
        </p:txBody>
      </p:sp>
      <p:sp>
        <p:nvSpPr>
          <p:cNvPr id="8" name="Text Placeholder 13"/>
          <p:cNvSpPr txBox="1">
            <a:spLocks/>
          </p:cNvSpPr>
          <p:nvPr userDrawn="1"/>
        </p:nvSpPr>
        <p:spPr>
          <a:xfrm>
            <a:off x="1041805" y="3328611"/>
            <a:ext cx="8650817" cy="9233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163208" y="5136641"/>
            <a:ext cx="5012270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/>
              <a:t>And Line 3 Here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63207" y="4479647"/>
            <a:ext cx="3688189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/>
              <a:t>Line 2 Here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1155506" y="3276171"/>
            <a:ext cx="3727752" cy="284693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68580" tIns="34290" rIns="68580" bIns="3429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OPTIONAL EYEBROW HEADER HERE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163207" y="3831947"/>
            <a:ext cx="5286384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/>
              <a:t>Type Line 1 Here</a:t>
            </a:r>
          </a:p>
        </p:txBody>
      </p:sp>
    </p:spTree>
    <p:extLst>
      <p:ext uri="{BB962C8B-B14F-4D97-AF65-F5344CB8AC3E}">
        <p14:creationId xmlns:p14="http://schemas.microsoft.com/office/powerpoint/2010/main" val="2953686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6" descr="Pattern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13"/>
          <p:cNvSpPr txBox="1">
            <a:spLocks/>
          </p:cNvSpPr>
          <p:nvPr userDrawn="1"/>
        </p:nvSpPr>
        <p:spPr>
          <a:xfrm>
            <a:off x="1041805" y="3328611"/>
            <a:ext cx="8650817" cy="9233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163208" y="5136641"/>
            <a:ext cx="5012270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/>
              <a:t>And Line 3 Here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63207" y="4479647"/>
            <a:ext cx="3688189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/>
              <a:t>Line 2 Here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1155506" y="3276171"/>
            <a:ext cx="3727752" cy="284693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68580" tIns="34290" rIns="68580" bIns="3429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OPTIONAL EYEBROW HEADER HERE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163207" y="3831947"/>
            <a:ext cx="5286384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/>
              <a:t>Type Line 1 Here</a:t>
            </a:r>
          </a:p>
        </p:txBody>
      </p:sp>
    </p:spTree>
    <p:extLst>
      <p:ext uri="{BB962C8B-B14F-4D97-AF65-F5344CB8AC3E}">
        <p14:creationId xmlns:p14="http://schemas.microsoft.com/office/powerpoint/2010/main" val="642818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A9CB0"/>
              </a:gs>
              <a:gs pos="100000">
                <a:srgbClr val="2FC2D9"/>
              </a:gs>
            </a:gsLst>
            <a:lin ang="176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endParaRPr lang="en-US" sz="180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835375" y="3197413"/>
            <a:ext cx="10099325" cy="2921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3800">
                <a:solidFill>
                  <a:schemeClr val="bg1"/>
                </a:solidFill>
                <a:latin typeface="Arial Black"/>
                <a:cs typeface="Arial Black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2189686" y="0"/>
            <a:ext cx="16571371" cy="72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48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31930536"/>
              </p:ext>
            </p:extLst>
          </p:nvPr>
        </p:nvGraphicFramePr>
        <p:xfrm>
          <a:off x="-1" y="935108"/>
          <a:ext cx="12192000" cy="55303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6276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M2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M3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M4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M5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M6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M7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M8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M9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M10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M11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M12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7589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88353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39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2433" y="5455612"/>
            <a:ext cx="85344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MONTH </a:t>
            </a:r>
            <a:r>
              <a:rPr lang="en-US" dirty="0" err="1"/>
              <a:t>DAte</a:t>
            </a:r>
            <a:r>
              <a:rPr lang="en-US" dirty="0"/>
              <a:t>, YEAR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42434" y="4466210"/>
            <a:ext cx="3382786" cy="360099"/>
          </a:xfrm>
          <a:prstGeom prst="rect">
            <a:avLst/>
          </a:prstGeom>
          <a:solidFill>
            <a:schemeClr val="accent2"/>
          </a:solidFill>
        </p:spPr>
        <p:txBody>
          <a:bodyPr wrap="none" tIns="36576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80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37173" y="504827"/>
            <a:ext cx="1658003" cy="458237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3048469" y="504826"/>
            <a:ext cx="1882121" cy="458881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764117" y="571499"/>
            <a:ext cx="0" cy="34738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42433" y="2075578"/>
            <a:ext cx="9213851" cy="61811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100" spc="-200">
                <a:solidFill>
                  <a:schemeClr val="tx1"/>
                </a:solidFill>
                <a:latin typeface="Arial Black"/>
                <a:cs typeface="Arial Black"/>
              </a:defRPr>
            </a:lvl1pPr>
            <a:lvl2pPr>
              <a:defRPr sz="6000">
                <a:latin typeface="Arial Black"/>
                <a:cs typeface="Arial Black"/>
              </a:defRPr>
            </a:lvl2pPr>
            <a:lvl3pPr>
              <a:defRPr sz="6000">
                <a:latin typeface="Arial Black"/>
                <a:cs typeface="Arial Black"/>
              </a:defRPr>
            </a:lvl3pPr>
            <a:lvl4pPr>
              <a:defRPr sz="6000">
                <a:latin typeface="Arial Black"/>
                <a:cs typeface="Arial Black"/>
              </a:defRPr>
            </a:lvl4pPr>
            <a:lvl5pPr>
              <a:defRPr sz="6000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68741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75488" y="1435607"/>
            <a:ext cx="1124102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>
                <a:solidFill>
                  <a:srgbClr val="444444"/>
                </a:solidFill>
              </a:rPr>
              <a:t>Click to add text - Lorem </a:t>
            </a:r>
            <a:r>
              <a:rPr lang="en-US" dirty="0" err="1">
                <a:solidFill>
                  <a:srgbClr val="444444"/>
                </a:solidFill>
              </a:rPr>
              <a:t>ipsum</a:t>
            </a:r>
            <a:r>
              <a:rPr lang="en-US" dirty="0">
                <a:solidFill>
                  <a:srgbClr val="444444"/>
                </a:solidFill>
              </a:rPr>
              <a:t> dolor sit </a:t>
            </a:r>
            <a:r>
              <a:rPr lang="en-US" dirty="0" err="1">
                <a:solidFill>
                  <a:srgbClr val="444444"/>
                </a:solidFill>
              </a:rPr>
              <a:t>amet</a:t>
            </a:r>
            <a:r>
              <a:rPr lang="en-US" dirty="0">
                <a:solidFill>
                  <a:srgbClr val="444444"/>
                </a:solidFill>
              </a:rPr>
              <a:t>, </a:t>
            </a:r>
            <a:r>
              <a:rPr lang="en-US" dirty="0" err="1">
                <a:solidFill>
                  <a:srgbClr val="444444"/>
                </a:solidFill>
              </a:rPr>
              <a:t>consectetur</a:t>
            </a:r>
            <a:r>
              <a:rPr lang="en-US" dirty="0">
                <a:solidFill>
                  <a:srgbClr val="444444"/>
                </a:solidFill>
              </a:rPr>
              <a:t> adipiscing </a:t>
            </a:r>
            <a:r>
              <a:rPr lang="en-US" dirty="0" err="1">
                <a:solidFill>
                  <a:srgbClr val="444444"/>
                </a:solidFill>
              </a:rPr>
              <a:t>elit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Ut</a:t>
            </a:r>
            <a:r>
              <a:rPr lang="en-US" dirty="0">
                <a:solidFill>
                  <a:srgbClr val="444444"/>
                </a:solidFill>
              </a:rPr>
              <a:t> vitae </a:t>
            </a:r>
            <a:r>
              <a:rPr lang="en-US" dirty="0" err="1">
                <a:solidFill>
                  <a:srgbClr val="444444"/>
                </a:solidFill>
              </a:rPr>
              <a:t>laoreet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mauris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Sed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eleifend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lorem</a:t>
            </a:r>
            <a:r>
              <a:rPr lang="en-US" dirty="0">
                <a:solidFill>
                  <a:srgbClr val="444444"/>
                </a:solidFill>
              </a:rPr>
              <a:t> a </a:t>
            </a:r>
            <a:r>
              <a:rPr lang="en-US" dirty="0" err="1">
                <a:solidFill>
                  <a:srgbClr val="444444"/>
                </a:solidFill>
              </a:rPr>
              <a:t>purus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tincidunt</a:t>
            </a:r>
            <a:r>
              <a:rPr lang="en-US" dirty="0">
                <a:solidFill>
                  <a:srgbClr val="444444"/>
                </a:solidFill>
              </a:rPr>
              <a:t>, a </a:t>
            </a:r>
            <a:r>
              <a:rPr lang="en-US" dirty="0" err="1">
                <a:solidFill>
                  <a:srgbClr val="444444"/>
                </a:solidFill>
              </a:rPr>
              <a:t>malesuada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mauris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bibendum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Praesent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bibendum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justo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nec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metus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auctor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volutpat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Morbi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malesuada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mattis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eros</a:t>
            </a:r>
            <a:r>
              <a:rPr lang="en-US" dirty="0">
                <a:solidFill>
                  <a:srgbClr val="444444"/>
                </a:solidFill>
              </a:rPr>
              <a:t>, </a:t>
            </a:r>
            <a:r>
              <a:rPr lang="en-US" dirty="0" err="1">
                <a:solidFill>
                  <a:srgbClr val="444444"/>
                </a:solidFill>
              </a:rPr>
              <a:t>adipiscing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tempor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lorem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varius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eget</a:t>
            </a:r>
            <a:r>
              <a:rPr lang="en-US" dirty="0">
                <a:solidFill>
                  <a:srgbClr val="444444"/>
                </a:solidFill>
              </a:rPr>
              <a:t>…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solidFill>
                  <a:schemeClr val="bg1">
                    <a:lumMod val="65000"/>
                  </a:schemeClr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242762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buNone/>
              <a:defRPr baseline="0"/>
            </a:lvl1pPr>
          </a:lstStyle>
          <a:p>
            <a:endParaRPr lang="en-US"/>
          </a:p>
          <a:p>
            <a:r>
              <a:rPr lang="en-US"/>
              <a:t>Background Image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42433" y="2075578"/>
            <a:ext cx="9213851" cy="61811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100" spc="-200">
                <a:solidFill>
                  <a:schemeClr val="bg1"/>
                </a:solidFill>
                <a:latin typeface="Arial Black"/>
                <a:cs typeface="Arial Black"/>
              </a:defRPr>
            </a:lvl1pPr>
            <a:lvl2pPr>
              <a:defRPr sz="6000">
                <a:latin typeface="Arial Black"/>
                <a:cs typeface="Arial Black"/>
              </a:defRPr>
            </a:lvl2pPr>
            <a:lvl3pPr>
              <a:defRPr sz="6000">
                <a:latin typeface="Arial Black"/>
                <a:cs typeface="Arial Black"/>
              </a:defRPr>
            </a:lvl3pPr>
            <a:lvl4pPr>
              <a:defRPr sz="6000">
                <a:latin typeface="Arial Black"/>
                <a:cs typeface="Arial Black"/>
              </a:defRPr>
            </a:lvl4pPr>
            <a:lvl5pPr>
              <a:defRPr sz="6000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842434" y="4453468"/>
            <a:ext cx="8650817" cy="37490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842433" y="5459484"/>
            <a:ext cx="4866216" cy="373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MONTH DATE, YEAR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37173" y="504827"/>
            <a:ext cx="1658003" cy="458237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690082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34845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75488" y="1435607"/>
            <a:ext cx="1124102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>
                <a:solidFill>
                  <a:srgbClr val="444444"/>
                </a:solidFill>
              </a:rPr>
              <a:t>Click to add text - Lorem </a:t>
            </a:r>
            <a:r>
              <a:rPr lang="en-US" dirty="0" err="1">
                <a:solidFill>
                  <a:srgbClr val="444444"/>
                </a:solidFill>
              </a:rPr>
              <a:t>ipsum</a:t>
            </a:r>
            <a:r>
              <a:rPr lang="en-US" dirty="0">
                <a:solidFill>
                  <a:srgbClr val="444444"/>
                </a:solidFill>
              </a:rPr>
              <a:t> dolor sit </a:t>
            </a:r>
            <a:r>
              <a:rPr lang="en-US" dirty="0" err="1">
                <a:solidFill>
                  <a:srgbClr val="444444"/>
                </a:solidFill>
              </a:rPr>
              <a:t>amet</a:t>
            </a:r>
            <a:r>
              <a:rPr lang="en-US" dirty="0">
                <a:solidFill>
                  <a:srgbClr val="444444"/>
                </a:solidFill>
              </a:rPr>
              <a:t>, </a:t>
            </a:r>
            <a:r>
              <a:rPr lang="en-US" dirty="0" err="1">
                <a:solidFill>
                  <a:srgbClr val="444444"/>
                </a:solidFill>
              </a:rPr>
              <a:t>consectetur</a:t>
            </a:r>
            <a:r>
              <a:rPr lang="en-US" dirty="0">
                <a:solidFill>
                  <a:srgbClr val="444444"/>
                </a:solidFill>
              </a:rPr>
              <a:t> adipiscing </a:t>
            </a:r>
            <a:r>
              <a:rPr lang="en-US" dirty="0" err="1">
                <a:solidFill>
                  <a:srgbClr val="444444"/>
                </a:solidFill>
              </a:rPr>
              <a:t>elit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Ut</a:t>
            </a:r>
            <a:r>
              <a:rPr lang="en-US" dirty="0">
                <a:solidFill>
                  <a:srgbClr val="444444"/>
                </a:solidFill>
              </a:rPr>
              <a:t> vitae </a:t>
            </a:r>
            <a:r>
              <a:rPr lang="en-US" dirty="0" err="1">
                <a:solidFill>
                  <a:srgbClr val="444444"/>
                </a:solidFill>
              </a:rPr>
              <a:t>laoreet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mauris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Sed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eleifend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lorem</a:t>
            </a:r>
            <a:r>
              <a:rPr lang="en-US" dirty="0">
                <a:solidFill>
                  <a:srgbClr val="444444"/>
                </a:solidFill>
              </a:rPr>
              <a:t> a </a:t>
            </a:r>
            <a:r>
              <a:rPr lang="en-US" dirty="0" err="1">
                <a:solidFill>
                  <a:srgbClr val="444444"/>
                </a:solidFill>
              </a:rPr>
              <a:t>purus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tincidunt</a:t>
            </a:r>
            <a:r>
              <a:rPr lang="en-US" dirty="0">
                <a:solidFill>
                  <a:srgbClr val="444444"/>
                </a:solidFill>
              </a:rPr>
              <a:t>, a </a:t>
            </a:r>
            <a:r>
              <a:rPr lang="en-US" dirty="0" err="1">
                <a:solidFill>
                  <a:srgbClr val="444444"/>
                </a:solidFill>
              </a:rPr>
              <a:t>malesuada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mauris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bibendum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Praesent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bibendum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justo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nec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metus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auctor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volutpat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Morbi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malesuada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mattis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eros</a:t>
            </a:r>
            <a:r>
              <a:rPr lang="en-US" dirty="0">
                <a:solidFill>
                  <a:srgbClr val="444444"/>
                </a:solidFill>
              </a:rPr>
              <a:t>, </a:t>
            </a:r>
            <a:r>
              <a:rPr lang="en-US" dirty="0" err="1">
                <a:solidFill>
                  <a:srgbClr val="444444"/>
                </a:solidFill>
              </a:rPr>
              <a:t>adipiscing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tempor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lorem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varius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eget</a:t>
            </a:r>
            <a:r>
              <a:rPr lang="en-US" dirty="0">
                <a:solidFill>
                  <a:srgbClr val="444444"/>
                </a:solidFill>
              </a:rPr>
              <a:t>…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solidFill>
                  <a:schemeClr val="bg1">
                    <a:lumMod val="65000"/>
                  </a:schemeClr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959337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964" y="1439863"/>
            <a:ext cx="11241024" cy="4572000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SzPct val="140000"/>
              <a:buFont typeface="+mj-lt"/>
              <a:buAutoNum type="arabicPeriod"/>
              <a:defRPr sz="1600" baseline="0"/>
            </a:lvl1pPr>
            <a:lvl2pPr>
              <a:defRPr sz="1800"/>
            </a:lvl2pPr>
            <a:lvl3pPr>
              <a:defRPr sz="1600"/>
            </a:lvl3pPr>
            <a:lvl4pPr>
              <a:defRPr sz="13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numbered list</a:t>
            </a:r>
          </a:p>
          <a:p>
            <a:pPr lvl="0"/>
            <a:r>
              <a:rPr lang="en-US" dirty="0"/>
              <a:t>Click to add numbered list</a:t>
            </a:r>
          </a:p>
          <a:p>
            <a:pPr lvl="0"/>
            <a:r>
              <a:rPr lang="en-US" dirty="0"/>
              <a:t>Click to add numbered list</a:t>
            </a:r>
          </a:p>
          <a:p>
            <a:pPr lvl="0"/>
            <a:r>
              <a:rPr lang="en-US" dirty="0"/>
              <a:t>Click to add numbered list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solidFill>
                  <a:schemeClr val="bg1">
                    <a:lumMod val="65000"/>
                  </a:schemeClr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737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80484" y="1439862"/>
            <a:ext cx="1124102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600" baseline="0"/>
            </a:lvl1pPr>
            <a:lvl2pPr marL="557784" indent="-210312">
              <a:lnSpc>
                <a:spcPct val="120000"/>
              </a:lnSpc>
              <a:spcBef>
                <a:spcPts val="288"/>
              </a:spcBef>
              <a:buSzPct val="100000"/>
              <a:buFont typeface="Lucida Grande"/>
              <a:buChar char="–"/>
              <a:defRPr sz="1400" baseline="0"/>
            </a:lvl2pPr>
            <a:lvl3pPr marL="859536" indent="-173736">
              <a:lnSpc>
                <a:spcPct val="120000"/>
              </a:lnSpc>
              <a:spcBef>
                <a:spcPts val="264"/>
              </a:spcBef>
              <a:defRPr sz="1400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bulleted list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Click to add bulleted list</a:t>
            </a:r>
          </a:p>
          <a:p>
            <a:pPr lvl="0"/>
            <a:r>
              <a:rPr lang="en-US" dirty="0"/>
              <a:t>Click to add bulleted list</a:t>
            </a:r>
          </a:p>
          <a:p>
            <a:pPr lvl="0"/>
            <a:r>
              <a:rPr lang="en-US" dirty="0"/>
              <a:t>Click to add bulleted list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solidFill>
                  <a:schemeClr val="bg1">
                    <a:lumMod val="65000"/>
                  </a:schemeClr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54562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705600" y="910939"/>
            <a:ext cx="5486400" cy="557784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hasCustomPrompt="1"/>
          </p:nvPr>
        </p:nvSpPr>
        <p:spPr>
          <a:xfrm>
            <a:off x="480484" y="1439862"/>
            <a:ext cx="57912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marR="0" indent="-173736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bulleted list</a:t>
            </a:r>
          </a:p>
          <a:p>
            <a:pPr lvl="0"/>
            <a:r>
              <a:rPr lang="en-US" dirty="0"/>
              <a:t>Click to add bulleted list</a:t>
            </a:r>
          </a:p>
          <a:p>
            <a:pPr lvl="0"/>
            <a:r>
              <a:rPr lang="en-US" dirty="0"/>
              <a:t>Click to add bulleted list</a:t>
            </a:r>
          </a:p>
          <a:p>
            <a:pPr lvl="0"/>
            <a:r>
              <a:rPr lang="en-US" dirty="0"/>
              <a:t>Click to add bulleted list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61315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80484" y="1776415"/>
            <a:ext cx="11106149" cy="419643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3736" marR="0" indent="-173736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6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bulleted list</a:t>
            </a:r>
          </a:p>
          <a:p>
            <a:pPr lvl="0"/>
            <a:r>
              <a:rPr lang="en-US" dirty="0"/>
              <a:t>Click to add bulleted list</a:t>
            </a:r>
          </a:p>
          <a:p>
            <a:pPr lvl="0"/>
            <a:r>
              <a:rPr lang="en-US" dirty="0"/>
              <a:t>Click to add bulleted list</a:t>
            </a:r>
          </a:p>
          <a:p>
            <a:pPr lvl="0"/>
            <a:r>
              <a:rPr lang="en-US" dirty="0"/>
              <a:t>Click to add bulleted list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57531" y="1345462"/>
            <a:ext cx="1745863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TITLE TO GO HERE</a:t>
            </a:r>
          </a:p>
        </p:txBody>
      </p:sp>
    </p:spTree>
    <p:extLst>
      <p:ext uri="{BB962C8B-B14F-4D97-AF65-F5344CB8AC3E}">
        <p14:creationId xmlns:p14="http://schemas.microsoft.com/office/powerpoint/2010/main" val="223806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4064000" y="923637"/>
            <a:ext cx="0" cy="557645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flipV="1">
            <a:off x="8128000" y="923637"/>
            <a:ext cx="0" cy="557645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0" y="3712442"/>
            <a:ext cx="12192000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560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990527" y="2612360"/>
            <a:ext cx="1162947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256492" y="2954876"/>
            <a:ext cx="2631016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762000" y="1200727"/>
            <a:ext cx="1524000" cy="1143000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942527" y="2612360"/>
            <a:ext cx="1162947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208492" y="2954876"/>
            <a:ext cx="2631016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7038527" y="2612360"/>
            <a:ext cx="1162947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304492" y="2954876"/>
            <a:ext cx="2631016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10086527" y="2612360"/>
            <a:ext cx="1162947" cy="2954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9352492" y="2954876"/>
            <a:ext cx="2631016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000"/>
            </a:lvl1pPr>
            <a:lvl2pPr marL="342900" indent="0">
              <a:buNone/>
              <a:defRPr sz="800"/>
            </a:lvl2pPr>
            <a:lvl3pPr marL="685800" indent="0">
              <a:buNone/>
              <a:defRPr sz="8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30" hasCustomPrompt="1"/>
          </p:nvPr>
        </p:nvSpPr>
        <p:spPr>
          <a:xfrm>
            <a:off x="3810000" y="1200727"/>
            <a:ext cx="1524000" cy="1143000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1" hasCustomPrompt="1"/>
          </p:nvPr>
        </p:nvSpPr>
        <p:spPr>
          <a:xfrm>
            <a:off x="6858000" y="1200727"/>
            <a:ext cx="1524000" cy="1143000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32" hasCustomPrompt="1"/>
          </p:nvPr>
        </p:nvSpPr>
        <p:spPr>
          <a:xfrm>
            <a:off x="9906000" y="1200727"/>
            <a:ext cx="1524000" cy="1143000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/>
              <a:t>Headshot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 flipV="1">
            <a:off x="3048000" y="932691"/>
            <a:ext cx="0" cy="553620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6096000" y="944426"/>
            <a:ext cx="1" cy="5524471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9144000" y="932690"/>
            <a:ext cx="1" cy="5536207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304800" y="3505200"/>
            <a:ext cx="2438400" cy="2743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3352800" y="3505200"/>
            <a:ext cx="2438400" cy="2743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6400800" y="3505200"/>
            <a:ext cx="2438400" cy="2743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9448800" y="3505200"/>
            <a:ext cx="2438400" cy="2743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990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939800"/>
            <a:ext cx="12192000" cy="371168"/>
          </a:xfrm>
          <a:prstGeom prst="rect">
            <a:avLst/>
          </a:prstGeom>
          <a:solidFill>
            <a:srgbClr val="2FC2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Oval 18"/>
          <p:cNvSpPr/>
          <p:nvPr userDrawn="1"/>
        </p:nvSpPr>
        <p:spPr>
          <a:xfrm>
            <a:off x="1214279" y="1214873"/>
            <a:ext cx="619443" cy="464582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Black"/>
                <a:cs typeface="Arial Black"/>
              </a:rPr>
              <a:t>1</a:t>
            </a:r>
          </a:p>
        </p:txBody>
      </p:sp>
      <p:sp>
        <p:nvSpPr>
          <p:cNvPr id="21" name="Oval 20"/>
          <p:cNvSpPr/>
          <p:nvPr userDrawn="1"/>
        </p:nvSpPr>
        <p:spPr>
          <a:xfrm>
            <a:off x="4262279" y="1214873"/>
            <a:ext cx="619443" cy="464582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 Black"/>
                <a:cs typeface="Arial Black"/>
              </a:rPr>
              <a:t>2</a:t>
            </a:r>
          </a:p>
        </p:txBody>
      </p:sp>
      <p:sp>
        <p:nvSpPr>
          <p:cNvPr id="22" name="Oval 21"/>
          <p:cNvSpPr/>
          <p:nvPr userDrawn="1"/>
        </p:nvSpPr>
        <p:spPr>
          <a:xfrm>
            <a:off x="10358279" y="1214873"/>
            <a:ext cx="619443" cy="464582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 Black"/>
                <a:cs typeface="Arial Black"/>
              </a:rPr>
              <a:t>4</a:t>
            </a:r>
          </a:p>
        </p:txBody>
      </p:sp>
      <p:sp>
        <p:nvSpPr>
          <p:cNvPr id="24" name="Oval 23"/>
          <p:cNvSpPr/>
          <p:nvPr userDrawn="1"/>
        </p:nvSpPr>
        <p:spPr>
          <a:xfrm>
            <a:off x="7310279" y="1214873"/>
            <a:ext cx="619443" cy="464582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7432" rIns="0" rtlCol="0" anchor="ctr" anchorCtr="0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 Black"/>
                <a:cs typeface="Arial Black"/>
              </a:rPr>
              <a:t>3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3048000" y="932691"/>
            <a:ext cx="0" cy="553620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6096000" y="944426"/>
            <a:ext cx="1" cy="5524471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9144000" y="932690"/>
            <a:ext cx="1" cy="5536207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26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304800" y="2601468"/>
            <a:ext cx="2438400" cy="3200400"/>
          </a:xfrm>
          <a:prstGeom prst="rect">
            <a:avLst/>
          </a:prstGeom>
        </p:spPr>
        <p:txBody>
          <a:bodyPr vert="horz"/>
          <a:lstStyle>
            <a:lvl1pPr marL="128016" marR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3352800" y="2601468"/>
            <a:ext cx="2438400" cy="3200400"/>
          </a:xfrm>
          <a:prstGeom prst="rect">
            <a:avLst/>
          </a:prstGeom>
        </p:spPr>
        <p:txBody>
          <a:bodyPr vert="horz"/>
          <a:lstStyle>
            <a:lvl1pPr marL="128016" marR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6400800" y="2601468"/>
            <a:ext cx="2438400" cy="3200400"/>
          </a:xfrm>
          <a:prstGeom prst="rect">
            <a:avLst/>
          </a:prstGeom>
        </p:spPr>
        <p:txBody>
          <a:bodyPr vert="horz"/>
          <a:lstStyle>
            <a:lvl1pPr marL="128016" marR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9448800" y="2601468"/>
            <a:ext cx="2438400" cy="3200400"/>
          </a:xfrm>
          <a:prstGeom prst="rect">
            <a:avLst/>
          </a:prstGeom>
        </p:spPr>
        <p:txBody>
          <a:bodyPr vert="horz"/>
          <a:lstStyle>
            <a:lvl1pPr marL="128016" marR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128016" marR="0" lvl="0" indent="-12801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304800" y="1801368"/>
            <a:ext cx="2438400" cy="713232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None/>
              <a:tabLst/>
              <a:defRPr sz="1400" baseline="0">
                <a:latin typeface="Arial Black"/>
                <a:cs typeface="Arial Blac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</a:t>
            </a:r>
            <a:br>
              <a:rPr lang="en-US" dirty="0"/>
            </a:br>
            <a:r>
              <a:rPr lang="en-US" dirty="0"/>
              <a:t>IPSUM DOLOR</a:t>
            </a:r>
            <a:br>
              <a:rPr lang="en-US" dirty="0"/>
            </a:br>
            <a:r>
              <a:rPr lang="en-US" dirty="0"/>
              <a:t>SIT AMET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3352800" y="1801368"/>
            <a:ext cx="2438400" cy="713232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None/>
              <a:tabLst/>
              <a:defRPr sz="1400" baseline="0">
                <a:latin typeface="Arial Black"/>
                <a:cs typeface="Arial Blac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</a:t>
            </a:r>
            <a:br>
              <a:rPr lang="en-US" dirty="0"/>
            </a:br>
            <a:r>
              <a:rPr lang="en-US" dirty="0"/>
              <a:t>IPSUM DOLOR</a:t>
            </a:r>
            <a:br>
              <a:rPr lang="en-US" dirty="0"/>
            </a:br>
            <a:r>
              <a:rPr lang="en-US" dirty="0"/>
              <a:t>SIT AMET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6400800" y="1801368"/>
            <a:ext cx="2438400" cy="713232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None/>
              <a:tabLst/>
              <a:defRPr sz="1400" baseline="0">
                <a:latin typeface="Arial Black"/>
                <a:cs typeface="Arial Blac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</a:t>
            </a:r>
            <a:br>
              <a:rPr lang="en-US" dirty="0"/>
            </a:br>
            <a:r>
              <a:rPr lang="en-US" dirty="0"/>
              <a:t>IPSUM DOLOR</a:t>
            </a:r>
            <a:br>
              <a:rPr lang="en-US" dirty="0"/>
            </a:br>
            <a:r>
              <a:rPr lang="en-US" dirty="0"/>
              <a:t>SIT AMET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9448800" y="1801368"/>
            <a:ext cx="2438400" cy="713232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None/>
              <a:tabLst/>
              <a:defRPr sz="1400" baseline="0">
                <a:latin typeface="Arial Black"/>
                <a:cs typeface="Arial Blac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</a:t>
            </a:r>
            <a:br>
              <a:rPr lang="en-US" dirty="0"/>
            </a:br>
            <a:r>
              <a:rPr lang="en-US" dirty="0"/>
              <a:t>IPSUM DOLOR</a:t>
            </a:r>
            <a:br>
              <a:rPr lang="en-US" dirty="0"/>
            </a:br>
            <a:r>
              <a:rPr lang="en-US" dirty="0"/>
              <a:t>SIT AMET</a:t>
            </a:r>
          </a:p>
        </p:txBody>
      </p:sp>
    </p:spTree>
    <p:extLst>
      <p:ext uri="{BB962C8B-B14F-4D97-AF65-F5344CB8AC3E}">
        <p14:creationId xmlns:p14="http://schemas.microsoft.com/office/powerpoint/2010/main" val="179748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500707"/>
            <a:ext cx="12192000" cy="36576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9708153" y="6560478"/>
            <a:ext cx="1991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C0EDAD-27A0-9447-9004-E733B36B95C3}" type="slidenum">
              <a:rPr lang="en-US" sz="1000" b="0" i="0" smtClean="0">
                <a:solidFill>
                  <a:srgbClr val="CCCCCC"/>
                </a:solidFill>
                <a:latin typeface="Trebuchet MS"/>
                <a:cs typeface="Trebuchet MS"/>
              </a:rPr>
              <a:pPr algn="r"/>
              <a:t>‹#›</a:t>
            </a:fld>
            <a:endParaRPr lang="en-US" sz="1000" b="0" i="0" dirty="0">
              <a:solidFill>
                <a:srgbClr val="CCCCCC"/>
              </a:solidFill>
              <a:latin typeface="Trebuchet MS"/>
              <a:cs typeface="Trebuchet MS"/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221117" y="6564320"/>
            <a:ext cx="30886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0" spc="20" dirty="0" err="1">
                <a:solidFill>
                  <a:schemeClr val="accent1"/>
                </a:solidFill>
                <a:latin typeface="Trebuchet MS"/>
                <a:cs typeface="Trebuchet MS"/>
              </a:rPr>
              <a:t>DE1</a:t>
            </a:r>
            <a:r>
              <a:rPr lang="en-US" sz="800" b="0" i="0" kern="0" spc="20" dirty="0">
                <a:solidFill>
                  <a:schemeClr val="accent1"/>
                </a:solidFill>
                <a:latin typeface="Trebuchet MS"/>
                <a:cs typeface="Trebuchet MS"/>
              </a:rPr>
              <a:t> – SQL FOR ANALYSTS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311399" y="6589746"/>
            <a:ext cx="0" cy="164592"/>
          </a:xfrm>
          <a:prstGeom prst="line">
            <a:avLst/>
          </a:prstGeom>
          <a:ln w="31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52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705" r:id="rId2"/>
    <p:sldLayoutId id="2147483702" r:id="rId3"/>
    <p:sldLayoutId id="2147483711" r:id="rId4"/>
    <p:sldLayoutId id="2147483728" r:id="rId5"/>
    <p:sldLayoutId id="2147483712" r:id="rId6"/>
    <p:sldLayoutId id="2147483734" r:id="rId7"/>
    <p:sldLayoutId id="2147483736" r:id="rId8"/>
    <p:sldLayoutId id="2147483735" r:id="rId9"/>
    <p:sldLayoutId id="2147483737" r:id="rId10"/>
    <p:sldLayoutId id="2147483713" r:id="rId11"/>
    <p:sldLayoutId id="2147483727" r:id="rId12"/>
    <p:sldLayoutId id="2147483741" r:id="rId13"/>
    <p:sldLayoutId id="2147483698" r:id="rId14"/>
    <p:sldLayoutId id="2147483733" r:id="rId15"/>
    <p:sldLayoutId id="2147483706" r:id="rId16"/>
    <p:sldLayoutId id="2147483738" r:id="rId17"/>
    <p:sldLayoutId id="2147483739" r:id="rId18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600" kern="1200" cap="all" baseline="0">
          <a:solidFill>
            <a:schemeClr val="tx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/>
          </a:solidFill>
          <a:latin typeface="Trebuchet MS"/>
          <a:ea typeface="+mn-ea"/>
          <a:cs typeface="Trebuchet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100" kern="1200">
          <a:solidFill>
            <a:schemeClr val="tx1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41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40" r:id="rId3"/>
    <p:sldLayoutId id="2147483742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www.linkedin.com/in/laszlosallo" TargetMode="Externa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mailto:sallol@ceu.ed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sandor-budai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mailto:sbudaiga@gmail.co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s.microsoft.com/l/channel/19%3Ad2f43fb9535b40b194f2c17317660f3d%40thread.tacv2/2024%20DE1%20Sessions?groupId=5d41c79f-0004-480e-b593-aeb828490ebd&amp;tenantId=d9c45913-7653-4be2-920b-bdb03863818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ycdn.com/blog/popular-database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sql/trysql.asp?filename=trysql_op_i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hyperlink" Target="https://www.mysqltutorial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v.mysql.com/doc/refman/8.0/en/" TargetMode="External"/><Relationship Id="rId5" Type="http://schemas.openxmlformats.org/officeDocument/2006/relationships/hyperlink" Target="https://www.w3schools.com/sql/sql_intro.asp" TargetMode="External"/><Relationship Id="rId4" Type="http://schemas.openxmlformats.org/officeDocument/2006/relationships/image" Target="../media/image8.jpe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eu-economics-and-business.github.io/ECBS-5146-Different-Shapes-of-Data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eulearning.ceu.ed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3097336" y="5648108"/>
            <a:ext cx="6400800" cy="38100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SEPTEMBER 2024</a:t>
            </a:r>
          </a:p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89570" y="5658559"/>
            <a:ext cx="2113143" cy="360099"/>
          </a:xfrm>
          <a:solidFill>
            <a:srgbClr val="00B050"/>
          </a:solidFill>
        </p:spPr>
        <p:txBody>
          <a:bodyPr/>
          <a:lstStyle/>
          <a:p>
            <a:r>
              <a:rPr lang="en-US" dirty="0"/>
              <a:t>Laszlo Sallo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529205" y="2853054"/>
            <a:ext cx="11662795" cy="1875963"/>
          </a:xfrm>
        </p:spPr>
        <p:txBody>
          <a:bodyPr/>
          <a:lstStyle/>
          <a:p>
            <a:r>
              <a:rPr lang="en-US" sz="3600" dirty="0"/>
              <a:t>DATA ENGINEERING 1 </a:t>
            </a:r>
          </a:p>
          <a:p>
            <a:endParaRPr lang="en-US" sz="3600"/>
          </a:p>
          <a:p>
            <a:endParaRPr lang="en-US" sz="3600" dirty="0"/>
          </a:p>
          <a:p>
            <a:r>
              <a:rPr lang="en-US" sz="3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INTRO</a:t>
            </a:r>
          </a:p>
        </p:txBody>
      </p:sp>
      <p:pic>
        <p:nvPicPr>
          <p:cNvPr id="1026" name="Picture 2" descr="https://www.ceu.edu/sites/default/files/media/user-5/ceulogo_0_1.jpg"/>
          <p:cNvPicPr>
            <a:picLocks noGrp="1" noChangeAspect="1" noChangeArrowheads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5" b="17355"/>
          <a:stretch>
            <a:fillRect/>
          </a:stretch>
        </p:blipFill>
        <p:spPr bwMode="auto">
          <a:xfrm>
            <a:off x="391732" y="590910"/>
            <a:ext cx="3337873" cy="108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863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9326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EVALUATION AND EXPECTATIONS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344487" y="1265149"/>
            <a:ext cx="10733087" cy="4778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Course participation (10%)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Term Project 1 (30%)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Term Project 2 (40%)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Final Quiz (20%)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2FBDD5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Intellectual contribution aka BE PRESENT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2FBDD5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HELP each other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2FBDD5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Do not DESPAIR, ask for help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2FBDD5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DO the extra mile</a:t>
            </a:r>
          </a:p>
        </p:txBody>
      </p:sp>
    </p:spTree>
    <p:extLst>
      <p:ext uri="{BB962C8B-B14F-4D97-AF65-F5344CB8AC3E}">
        <p14:creationId xmlns:p14="http://schemas.microsoft.com/office/powerpoint/2010/main" val="1384895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9326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ABOUT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841" y="1227633"/>
            <a:ext cx="11857829" cy="477469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Tx/>
            </a:pPr>
            <a:r>
              <a:rPr lang="en-US" sz="2800" dirty="0">
                <a:solidFill>
                  <a:srgbClr val="46454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LASZLO SALLO</a:t>
            </a:r>
          </a:p>
          <a:p>
            <a:pPr>
              <a:lnSpc>
                <a:spcPct val="100000"/>
              </a:lnSpc>
              <a:buClrTx/>
            </a:pPr>
            <a:endParaRPr lang="en-US" sz="2800" dirty="0">
              <a:solidFill>
                <a:srgbClr val="464547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lnSpc>
                <a:spcPct val="100000"/>
              </a:lnSpc>
              <a:buClrTx/>
            </a:pPr>
            <a:r>
              <a:rPr lang="en-US" sz="2800" dirty="0">
                <a:solidFill>
                  <a:srgbClr val="46454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LinkedIn: 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  <a:hlinkClick r:id="rId3"/>
              </a:rPr>
              <a:t>https://www.linkedin.com/in/laszlosallo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fontAlgn="ctr"/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  <a:r>
              <a:rPr lang="hu-HU" sz="2800" dirty="0" err="1">
                <a:solidFill>
                  <a:srgbClr val="46454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ail</a:t>
            </a:r>
            <a:r>
              <a:rPr lang="hu-HU" sz="2800" dirty="0">
                <a:solidFill>
                  <a:srgbClr val="46454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r>
              <a:rPr lang="en-US" sz="2800" dirty="0">
                <a:solidFill>
                  <a:srgbClr val="46454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>
                <a:solidFill>
                  <a:srgbClr val="464547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4"/>
              </a:rPr>
              <a:t>sallol@ceu.edu</a:t>
            </a:r>
            <a:br>
              <a:rPr lang="en-US" sz="2800" dirty="0">
                <a:solidFill>
                  <a:srgbClr val="46454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2800" dirty="0">
              <a:solidFill>
                <a:srgbClr val="464547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fontAlgn="ctr"/>
            <a:br>
              <a:rPr lang="en-GB" sz="3200" b="0" i="0" dirty="0">
                <a:solidFill>
                  <a:srgbClr val="FFFFFF"/>
                </a:solidFill>
                <a:effectLst/>
                <a:latin typeface="Google Sans"/>
              </a:rPr>
            </a:br>
            <a:endParaRPr lang="en-GB" sz="3200" b="0" i="0" dirty="0">
              <a:solidFill>
                <a:srgbClr val="FFFFFF"/>
              </a:solidFill>
              <a:effectLst/>
              <a:latin typeface="Google Sans"/>
            </a:endParaRPr>
          </a:p>
          <a:p>
            <a:pPr>
              <a:lnSpc>
                <a:spcPct val="100000"/>
              </a:lnSpc>
              <a:buClrTx/>
            </a:pPr>
            <a:endParaRPr lang="en-US" sz="2800" dirty="0">
              <a:solidFill>
                <a:srgbClr val="464547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lnSpc>
                <a:spcPct val="100000"/>
              </a:lnSpc>
              <a:buClrTx/>
            </a:pPr>
            <a:endParaRPr lang="en-US" sz="2800" dirty="0">
              <a:solidFill>
                <a:srgbClr val="464547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lnSpc>
                <a:spcPct val="150000"/>
              </a:lnSpc>
              <a:buClrTx/>
            </a:pP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>
              <a:lnSpc>
                <a:spcPct val="80000"/>
              </a:lnSpc>
              <a:buClrTx/>
            </a:pPr>
            <a:endParaRPr lang="en-US" sz="2400" spc="-200" dirty="0">
              <a:solidFill>
                <a:srgbClr val="464547"/>
              </a:solidFill>
              <a:latin typeface="Arial Black"/>
            </a:endParaRPr>
          </a:p>
          <a:p>
            <a:pPr lvl="0">
              <a:lnSpc>
                <a:spcPct val="80000"/>
              </a:lnSpc>
              <a:buClrTx/>
            </a:pPr>
            <a:endParaRPr lang="en-US" sz="2400" spc="-200" dirty="0">
              <a:solidFill>
                <a:srgbClr val="464547"/>
              </a:solidFill>
              <a:latin typeface="Arial Black"/>
            </a:endParaRPr>
          </a:p>
        </p:txBody>
      </p:sp>
      <p:pic>
        <p:nvPicPr>
          <p:cNvPr id="1026" name="Picture 2" descr="HT Hiradástechnika School Computer HT-1080Z eladó - Aukció - Vatera.hu">
            <a:extLst>
              <a:ext uri="{FF2B5EF4-FFF2-40B4-BE49-F238E27FC236}">
                <a16:creationId xmlns:a16="http://schemas.microsoft.com/office/drawing/2014/main" id="{71D38A10-F94B-4552-AC3C-397B09FE73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0" r="2683" b="11789"/>
          <a:stretch/>
        </p:blipFill>
        <p:spPr bwMode="auto">
          <a:xfrm>
            <a:off x="369377" y="3529740"/>
            <a:ext cx="4504509" cy="289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37E502B-4E5C-45CE-B4B3-D7BE443BE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436" y="3529740"/>
            <a:ext cx="2174633" cy="289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A678968-9CCC-456E-A0ED-87464BB3F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154" y="3529740"/>
            <a:ext cx="3866014" cy="289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6AC45C0-A09D-478F-8FC8-C919B51F51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60051" y="228088"/>
            <a:ext cx="1574384" cy="55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46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DC112-8068-33C3-0C35-D8BD0D19D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0671D3-2339-83C5-861B-98815104F2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9326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ABOUT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6B765-071A-508C-1E1C-F836055F3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841" y="1227633"/>
            <a:ext cx="11857829" cy="477469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Tx/>
            </a:pPr>
            <a:r>
              <a:rPr lang="en-US" sz="2800" dirty="0">
                <a:solidFill>
                  <a:srgbClr val="46454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SANDOR BUDAI</a:t>
            </a:r>
          </a:p>
          <a:p>
            <a:pPr>
              <a:lnSpc>
                <a:spcPct val="100000"/>
              </a:lnSpc>
              <a:buClrTx/>
            </a:pPr>
            <a:endParaRPr lang="en-US" sz="2800" dirty="0">
              <a:solidFill>
                <a:srgbClr val="464547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lnSpc>
                <a:spcPct val="100000"/>
              </a:lnSpc>
              <a:buClrTx/>
            </a:pPr>
            <a:r>
              <a:rPr lang="en-US" sz="2800" dirty="0">
                <a:solidFill>
                  <a:srgbClr val="46454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LinkedIn: 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  <a:hlinkClick r:id="rId3"/>
              </a:rPr>
              <a:t>https://www.linkedin.com/in/sandor-budai/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fontAlgn="ctr"/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  <a:r>
              <a:rPr lang="hu-HU" sz="2800" dirty="0" err="1">
                <a:solidFill>
                  <a:srgbClr val="46454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ail</a:t>
            </a:r>
            <a:r>
              <a:rPr lang="hu-HU" sz="2800" dirty="0">
                <a:solidFill>
                  <a:srgbClr val="46454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r>
              <a:rPr lang="en-US" sz="2800" dirty="0">
                <a:solidFill>
                  <a:srgbClr val="46454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>
                <a:solidFill>
                  <a:srgbClr val="464547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4"/>
              </a:rPr>
              <a:t>sbudaiga@gmail.com </a:t>
            </a:r>
            <a:br>
              <a:rPr lang="en-US" sz="2800" dirty="0">
                <a:solidFill>
                  <a:srgbClr val="46454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2800" dirty="0">
              <a:solidFill>
                <a:srgbClr val="464547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fontAlgn="ctr"/>
            <a:br>
              <a:rPr lang="en-GB" sz="3200" b="0" i="0" dirty="0">
                <a:solidFill>
                  <a:srgbClr val="FFFFFF"/>
                </a:solidFill>
                <a:effectLst/>
                <a:latin typeface="Google Sans"/>
              </a:rPr>
            </a:br>
            <a:endParaRPr lang="en-GB" sz="3200" b="0" i="0" dirty="0">
              <a:solidFill>
                <a:srgbClr val="FFFFFF"/>
              </a:solidFill>
              <a:effectLst/>
              <a:latin typeface="Google Sans"/>
            </a:endParaRPr>
          </a:p>
          <a:p>
            <a:pPr>
              <a:lnSpc>
                <a:spcPct val="100000"/>
              </a:lnSpc>
              <a:buClrTx/>
            </a:pPr>
            <a:endParaRPr lang="en-US" sz="2800" dirty="0">
              <a:solidFill>
                <a:srgbClr val="464547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lnSpc>
                <a:spcPct val="100000"/>
              </a:lnSpc>
              <a:buClrTx/>
            </a:pPr>
            <a:endParaRPr lang="en-US" sz="2800" dirty="0">
              <a:solidFill>
                <a:srgbClr val="464547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lnSpc>
                <a:spcPct val="150000"/>
              </a:lnSpc>
              <a:buClrTx/>
            </a:pP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>
              <a:lnSpc>
                <a:spcPct val="80000"/>
              </a:lnSpc>
              <a:buClrTx/>
            </a:pPr>
            <a:endParaRPr lang="en-US" sz="2400" spc="-200" dirty="0">
              <a:solidFill>
                <a:srgbClr val="464547"/>
              </a:solidFill>
              <a:latin typeface="Arial Black"/>
            </a:endParaRPr>
          </a:p>
          <a:p>
            <a:pPr lvl="0">
              <a:lnSpc>
                <a:spcPct val="80000"/>
              </a:lnSpc>
              <a:buClrTx/>
            </a:pPr>
            <a:endParaRPr lang="en-US" sz="2400" spc="-200" dirty="0">
              <a:solidFill>
                <a:srgbClr val="464547"/>
              </a:solidFill>
              <a:latin typeface="Arial Black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9DB6B0F-DE2F-1C51-57BF-AEBD93118D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0051" y="228088"/>
            <a:ext cx="1574384" cy="55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93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9326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999999"/>
                </a:solidFill>
              </a:rPr>
              <a:t>STUDENT SUPPORT</a:t>
            </a:r>
          </a:p>
        </p:txBody>
      </p:sp>
      <p:sp>
        <p:nvSpPr>
          <p:cNvPr id="9" name="Rectangle 8"/>
          <p:cNvSpPr/>
          <p:nvPr/>
        </p:nvSpPr>
        <p:spPr>
          <a:xfrm>
            <a:off x="273446" y="1210520"/>
            <a:ext cx="11881100" cy="2980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Tx/>
            </a:pPr>
            <a:r>
              <a:rPr lang="en-US" sz="2800" dirty="0">
                <a:solidFill>
                  <a:srgbClr val="2FBDD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 can reach us on: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Email or MS Teams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2FBDD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Classwork: 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Teams Channel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>
              <a:lnSpc>
                <a:spcPct val="150000"/>
              </a:lnSpc>
              <a:buClrTx/>
            </a:pPr>
            <a:r>
              <a:rPr lang="en-US" sz="2800" dirty="0">
                <a:solidFill>
                  <a:srgbClr val="2FBDD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Tutoring: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On demand, afternoons on MS Teams </a:t>
            </a:r>
          </a:p>
          <a:p>
            <a:pPr lvl="0">
              <a:lnSpc>
                <a:spcPct val="150000"/>
              </a:lnSpc>
              <a:buClrTx/>
            </a:pPr>
            <a:endParaRPr lang="en-US" sz="2800" dirty="0">
              <a:solidFill>
                <a:schemeClr val="tx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>
              <a:lnSpc>
                <a:spcPct val="80000"/>
              </a:lnSpc>
              <a:buClrTx/>
            </a:pPr>
            <a:endParaRPr lang="en-US" sz="2400" spc="-200" dirty="0">
              <a:solidFill>
                <a:srgbClr val="464547"/>
              </a:solidFill>
              <a:latin typeface="Arial Black"/>
            </a:endParaRPr>
          </a:p>
        </p:txBody>
      </p:sp>
      <p:pic>
        <p:nvPicPr>
          <p:cNvPr id="1032" name="Picture 8" descr="Email PNG Download, Email Logo, Icon, Email Symbol, @ PNG - Free  Transparent PNG Logos">
            <a:extLst>
              <a:ext uri="{FF2B5EF4-FFF2-40B4-BE49-F238E27FC236}">
                <a16:creationId xmlns:a16="http://schemas.microsoft.com/office/drawing/2014/main" id="{31E03739-FB96-4713-9FF4-343C1236C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04" y="3683974"/>
            <a:ext cx="2040609" cy="204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Microsoft Teams – Alkalmazások a Google Playen">
            <a:extLst>
              <a:ext uri="{FF2B5EF4-FFF2-40B4-BE49-F238E27FC236}">
                <a16:creationId xmlns:a16="http://schemas.microsoft.com/office/drawing/2014/main" id="{1B0EFE7F-785E-E745-DF8D-50CCEF275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913" y="319551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590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93268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>
                    <a:lumMod val="65000"/>
                  </a:schemeClr>
                </a:solidFill>
              </a:rPr>
              <a:t>PRESSING QUESTIONS OF CHAPTER 1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093" y="1312873"/>
            <a:ext cx="11664100" cy="4774693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800" b="0" i="0">
                <a:solidFill>
                  <a:srgbClr val="24292E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What is </a:t>
            </a:r>
            <a:r>
              <a:rPr lang="en-US" sz="2800" b="0" i="0">
                <a:solidFill>
                  <a:srgbClr val="2FBDD5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SQL</a:t>
            </a:r>
            <a:r>
              <a:rPr lang="en-US" sz="2800" b="0" i="0">
                <a:solidFill>
                  <a:srgbClr val="24292E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  <a:p>
            <a:pPr algn="l">
              <a:lnSpc>
                <a:spcPct val="150000"/>
              </a:lnSpc>
            </a:pPr>
            <a:r>
              <a:rPr lang="en-US" sz="2800" b="0" i="0">
                <a:solidFill>
                  <a:srgbClr val="24292E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What is a </a:t>
            </a:r>
            <a:r>
              <a:rPr lang="en-US" sz="2800" b="0" i="0">
                <a:solidFill>
                  <a:srgbClr val="2FBDD5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Relational Model</a:t>
            </a:r>
            <a:r>
              <a:rPr lang="en-US" sz="2800" b="0" i="0">
                <a:solidFill>
                  <a:srgbClr val="24292E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  <a:p>
            <a:pPr algn="l">
              <a:lnSpc>
                <a:spcPct val="150000"/>
              </a:lnSpc>
            </a:pPr>
            <a:r>
              <a:rPr lang="en-US" sz="2800" b="0" i="0">
                <a:solidFill>
                  <a:srgbClr val="24292E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What is a </a:t>
            </a:r>
            <a:r>
              <a:rPr lang="en-US" sz="2800" b="0" i="0">
                <a:solidFill>
                  <a:srgbClr val="2FBDD5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Relational Database</a:t>
            </a:r>
            <a:r>
              <a:rPr lang="en-US" sz="2800" b="0" i="0">
                <a:solidFill>
                  <a:srgbClr val="24292E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  <a:p>
            <a:pPr algn="l">
              <a:lnSpc>
                <a:spcPct val="150000"/>
              </a:lnSpc>
            </a:pPr>
            <a:r>
              <a:rPr lang="en-US" sz="2800" b="0" i="0">
                <a:solidFill>
                  <a:srgbClr val="24292E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What is </a:t>
            </a:r>
            <a:r>
              <a:rPr lang="en-US" sz="2800" b="0" i="0">
                <a:solidFill>
                  <a:srgbClr val="2FBDD5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RDBMS</a:t>
            </a:r>
            <a:r>
              <a:rPr lang="en-US" sz="2800" b="0" i="0">
                <a:solidFill>
                  <a:srgbClr val="24292E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  <a:p>
            <a:pPr algn="l">
              <a:lnSpc>
                <a:spcPct val="150000"/>
              </a:lnSpc>
            </a:pPr>
            <a:r>
              <a:rPr lang="en-US" sz="2800" b="0" i="0">
                <a:solidFill>
                  <a:srgbClr val="24292E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What is </a:t>
            </a:r>
            <a:r>
              <a:rPr lang="en-US" sz="2800" b="0" i="0">
                <a:solidFill>
                  <a:srgbClr val="2FBDD5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MySQL</a:t>
            </a:r>
            <a:r>
              <a:rPr lang="en-US" sz="2800" b="0" i="0">
                <a:solidFill>
                  <a:srgbClr val="24292E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  <a:p>
            <a:pPr algn="l">
              <a:lnSpc>
                <a:spcPct val="150000"/>
              </a:lnSpc>
            </a:pPr>
            <a:r>
              <a:rPr lang="en-US" sz="2800" b="0" i="0">
                <a:solidFill>
                  <a:srgbClr val="2FBDD5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Difference</a:t>
            </a:r>
            <a:r>
              <a:rPr lang="en-US" sz="2800" b="0" i="0">
                <a:solidFill>
                  <a:srgbClr val="24292E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between MySQL and other RDBMS?</a:t>
            </a:r>
          </a:p>
          <a:p>
            <a:br>
              <a:rPr lang="en-US" sz="4000"/>
            </a:br>
            <a:endParaRPr lang="en-US" sz="2400">
              <a:solidFill>
                <a:srgbClr val="464547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>
              <a:lnSpc>
                <a:spcPct val="80000"/>
              </a:lnSpc>
              <a:buClrTx/>
            </a:pPr>
            <a:endParaRPr lang="en-US" sz="2400" spc="-200">
              <a:solidFill>
                <a:srgbClr val="464547"/>
              </a:solidFill>
              <a:latin typeface="Arial Black"/>
            </a:endParaRPr>
          </a:p>
          <a:p>
            <a:pPr lvl="0">
              <a:lnSpc>
                <a:spcPct val="80000"/>
              </a:lnSpc>
              <a:buClrTx/>
            </a:pPr>
            <a:endParaRPr lang="en-US" sz="2400" spc="-200" dirty="0">
              <a:solidFill>
                <a:srgbClr val="464547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900068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HISTORY OF DIGITAL PERSISTENCY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B3099E-099B-410B-A9AD-575FBFB984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86" r="5600"/>
          <a:stretch/>
        </p:blipFill>
        <p:spPr>
          <a:xfrm>
            <a:off x="2376022" y="1414688"/>
            <a:ext cx="7255658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6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50’s FILE SYSTEM ROCKS!</a:t>
            </a:r>
          </a:p>
        </p:txBody>
      </p:sp>
      <p:pic>
        <p:nvPicPr>
          <p:cNvPr id="2050" name="Picture 2" descr="https://upload.wikimedia.org/wikipedia/commons/thumb/9/99/Elvis_Presley_promoting_Jailhouse_Rock.jpg/800px-Elvis_Presley_promoting_Jailhouse_Rock.jpg">
            <a:extLst>
              <a:ext uri="{FF2B5EF4-FFF2-40B4-BE49-F238E27FC236}">
                <a16:creationId xmlns:a16="http://schemas.microsoft.com/office/drawing/2014/main" id="{8BF699AF-D1CC-4C08-9E31-26342FDEF0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1" r="20012"/>
          <a:stretch/>
        </p:blipFill>
        <p:spPr bwMode="auto">
          <a:xfrm>
            <a:off x="374205" y="1306469"/>
            <a:ext cx="2503613" cy="452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2633AD1-7823-45AF-8E82-DAAC2679CB9F}"/>
              </a:ext>
            </a:extLst>
          </p:cNvPr>
          <p:cNvGrpSpPr/>
          <p:nvPr/>
        </p:nvGrpSpPr>
        <p:grpSpPr>
          <a:xfrm>
            <a:off x="4934282" y="1808107"/>
            <a:ext cx="5286852" cy="4025097"/>
            <a:chOff x="6096000" y="2085110"/>
            <a:chExt cx="4608470" cy="3296676"/>
          </a:xfrm>
        </p:grpSpPr>
        <p:pic>
          <p:nvPicPr>
            <p:cNvPr id="3074" name="Picture 2" descr="alt-text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12"/>
            <a:stretch/>
          </p:blipFill>
          <p:spPr bwMode="auto">
            <a:xfrm>
              <a:off x="6096000" y="2085110"/>
              <a:ext cx="4608470" cy="2506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3905EC3-4677-4320-83FB-B8447D5D8AAF}"/>
                </a:ext>
              </a:extLst>
            </p:cNvPr>
            <p:cNvSpPr/>
            <p:nvPr/>
          </p:nvSpPr>
          <p:spPr>
            <a:xfrm>
              <a:off x="6300061" y="4560376"/>
              <a:ext cx="1937288" cy="8214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525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60’s DATABASE FOR PEOPLE </a:t>
            </a:r>
          </a:p>
        </p:txBody>
      </p:sp>
      <p:pic>
        <p:nvPicPr>
          <p:cNvPr id="5122" name="Picture 2" descr="Képtalálat a következőre: „beatles”">
            <a:extLst>
              <a:ext uri="{FF2B5EF4-FFF2-40B4-BE49-F238E27FC236}">
                <a16:creationId xmlns:a16="http://schemas.microsoft.com/office/drawing/2014/main" id="{CC930CF7-6F68-4C49-B71C-9739FF3C3D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" b="26747"/>
          <a:stretch/>
        </p:blipFill>
        <p:spPr bwMode="auto">
          <a:xfrm>
            <a:off x="2309196" y="3944981"/>
            <a:ext cx="6931010" cy="254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C4D9D2-7051-4875-BE00-49AB5B487E32}"/>
              </a:ext>
            </a:extLst>
          </p:cNvPr>
          <p:cNvSpPr/>
          <p:nvPr/>
        </p:nvSpPr>
        <p:spPr>
          <a:xfrm>
            <a:off x="3732944" y="1143070"/>
            <a:ext cx="4315990" cy="24468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Database Management Systems: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rgbClr val="464547"/>
                </a:solidFill>
                <a:latin typeface="Arial Black" panose="020B0A04020102020204" pitchFamily="34" charset="0"/>
              </a:rPr>
              <a:t>Simultaneous access to data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rgbClr val="464547"/>
                </a:solidFill>
                <a:latin typeface="Arial Black" panose="020B0A04020102020204" pitchFamily="34" charset="0"/>
              </a:rPr>
              <a:t>Security / User management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rgbClr val="464547"/>
                </a:solidFill>
                <a:latin typeface="Arial Black" panose="020B0A04020102020204" pitchFamily="34" charset="0"/>
              </a:rPr>
              <a:t>Administration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rgbClr val="464547"/>
                </a:solidFill>
                <a:latin typeface="Arial Black" panose="020B0A04020102020204" pitchFamily="34" charset="0"/>
              </a:rPr>
              <a:t>Unified access interface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16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ClrTx/>
            </a:pPr>
            <a:r>
              <a:rPr lang="en-US" sz="2800" spc="-200" dirty="0">
                <a:solidFill>
                  <a:srgbClr val="999999"/>
                </a:solidFill>
              </a:rPr>
              <a:t>TABULAR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484AD0-E879-49C1-932A-490585C12D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453993"/>
              </p:ext>
            </p:extLst>
          </p:nvPr>
        </p:nvGraphicFramePr>
        <p:xfrm>
          <a:off x="419651" y="2641601"/>
          <a:ext cx="7862957" cy="2808460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242053">
                  <a:extLst>
                    <a:ext uri="{9D8B030D-6E8A-4147-A177-3AD203B41FA5}">
                      <a16:colId xmlns:a16="http://schemas.microsoft.com/office/drawing/2014/main" val="3214557229"/>
                    </a:ext>
                  </a:extLst>
                </a:gridCol>
                <a:gridCol w="1097731">
                  <a:extLst>
                    <a:ext uri="{9D8B030D-6E8A-4147-A177-3AD203B41FA5}">
                      <a16:colId xmlns:a16="http://schemas.microsoft.com/office/drawing/2014/main" val="2893070782"/>
                    </a:ext>
                  </a:extLst>
                </a:gridCol>
                <a:gridCol w="788795">
                  <a:extLst>
                    <a:ext uri="{9D8B030D-6E8A-4147-A177-3AD203B41FA5}">
                      <a16:colId xmlns:a16="http://schemas.microsoft.com/office/drawing/2014/main" val="3906519140"/>
                    </a:ext>
                  </a:extLst>
                </a:gridCol>
                <a:gridCol w="2313303">
                  <a:extLst>
                    <a:ext uri="{9D8B030D-6E8A-4147-A177-3AD203B41FA5}">
                      <a16:colId xmlns:a16="http://schemas.microsoft.com/office/drawing/2014/main" val="4040174105"/>
                    </a:ext>
                  </a:extLst>
                </a:gridCol>
                <a:gridCol w="1191154">
                  <a:extLst>
                    <a:ext uri="{9D8B030D-6E8A-4147-A177-3AD203B41FA5}">
                      <a16:colId xmlns:a16="http://schemas.microsoft.com/office/drawing/2014/main" val="1347196513"/>
                    </a:ext>
                  </a:extLst>
                </a:gridCol>
                <a:gridCol w="731467">
                  <a:extLst>
                    <a:ext uri="{9D8B030D-6E8A-4147-A177-3AD203B41FA5}">
                      <a16:colId xmlns:a16="http://schemas.microsoft.com/office/drawing/2014/main" val="2618016553"/>
                    </a:ext>
                  </a:extLst>
                </a:gridCol>
                <a:gridCol w="1498454">
                  <a:extLst>
                    <a:ext uri="{9D8B030D-6E8A-4147-A177-3AD203B41FA5}">
                      <a16:colId xmlns:a16="http://schemas.microsoft.com/office/drawing/2014/main" val="4062366894"/>
                    </a:ext>
                  </a:extLst>
                </a:gridCol>
              </a:tblGrid>
              <a:tr h="4013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DATE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NAME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EMAIL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OPERATION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TITLE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TITLE_REFID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9102035"/>
                  </a:ext>
                </a:extLst>
              </a:tr>
              <a:tr h="6017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2015.05.09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John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john@company.com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join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Junior Analyst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34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8340426"/>
                  </a:ext>
                </a:extLst>
              </a:tr>
              <a:tr h="6017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2017.05.10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Kate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kate@company.com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promotion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Senior Analyst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67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918356"/>
                  </a:ext>
                </a:extLst>
              </a:tr>
              <a:tr h="6017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2017.05.10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John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err="1">
                          <a:effectLst/>
                        </a:rPr>
                        <a:t>john@company.com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departure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Senior Analyst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67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691128"/>
                  </a:ext>
                </a:extLst>
              </a:tr>
              <a:tr h="6017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2017.05.11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Mary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 err="1">
                          <a:effectLst/>
                        </a:rPr>
                        <a:t>mary@company</a:t>
                      </a:r>
                      <a:r>
                        <a:rPr lang="en-US" sz="1100" dirty="0">
                          <a:effectLst/>
                        </a:rPr>
                        <a:t>. com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join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Lead Analyst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80583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EB5A2CD-DB5E-4D65-8607-A2A90A7C2571}"/>
              </a:ext>
            </a:extLst>
          </p:cNvPr>
          <p:cNvSpPr/>
          <p:nvPr/>
        </p:nvSpPr>
        <p:spPr>
          <a:xfrm>
            <a:off x="419651" y="2132254"/>
            <a:ext cx="1989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-200" dirty="0">
                <a:solidFill>
                  <a:schemeClr val="tx1">
                    <a:lumMod val="75000"/>
                  </a:schemeClr>
                </a:solidFill>
                <a:latin typeface="Arial Black" panose="020B0A04020102020204" pitchFamily="34" charset="0"/>
              </a:rPr>
              <a:t>HR_EVENTS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FD73DC2-5EF0-4333-A0B8-3C18B37005DC}"/>
              </a:ext>
            </a:extLst>
          </p:cNvPr>
          <p:cNvCxnSpPr>
            <a:cxnSpLocks/>
          </p:cNvCxnSpPr>
          <p:nvPr/>
        </p:nvCxnSpPr>
        <p:spPr>
          <a:xfrm flipH="1">
            <a:off x="7717183" y="3343965"/>
            <a:ext cx="1523999" cy="1"/>
          </a:xfrm>
          <a:prstGeom prst="straightConnector1">
            <a:avLst/>
          </a:prstGeom>
          <a:ln w="88900">
            <a:solidFill>
              <a:schemeClr val="accent1">
                <a:alpha val="32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CA68316-8DAE-4510-BC12-C39D939C87C0}"/>
              </a:ext>
            </a:extLst>
          </p:cNvPr>
          <p:cNvSpPr/>
          <p:nvPr/>
        </p:nvSpPr>
        <p:spPr>
          <a:xfrm>
            <a:off x="9490764" y="3294245"/>
            <a:ext cx="22285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Arial Black" panose="020B0A04020102020204" pitchFamily="34" charset="0"/>
              </a:rPr>
              <a:t>ROW or RECORD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43E76A0-E511-4439-A7E6-C0C9E5456FBA}"/>
              </a:ext>
            </a:extLst>
          </p:cNvPr>
          <p:cNvCxnSpPr>
            <a:cxnSpLocks/>
          </p:cNvCxnSpPr>
          <p:nvPr/>
        </p:nvCxnSpPr>
        <p:spPr>
          <a:xfrm flipH="1">
            <a:off x="7717183" y="3525078"/>
            <a:ext cx="1523999" cy="435114"/>
          </a:xfrm>
          <a:prstGeom prst="straightConnector1">
            <a:avLst/>
          </a:prstGeom>
          <a:ln w="88900">
            <a:solidFill>
              <a:schemeClr val="accent1">
                <a:alpha val="32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C5D76DD-863F-448C-973E-41E863F3568B}"/>
              </a:ext>
            </a:extLst>
          </p:cNvPr>
          <p:cNvCxnSpPr>
            <a:cxnSpLocks/>
          </p:cNvCxnSpPr>
          <p:nvPr/>
        </p:nvCxnSpPr>
        <p:spPr>
          <a:xfrm flipH="1">
            <a:off x="5417932" y="1881809"/>
            <a:ext cx="1252329" cy="806175"/>
          </a:xfrm>
          <a:prstGeom prst="straightConnector1">
            <a:avLst/>
          </a:prstGeom>
          <a:ln w="88900">
            <a:solidFill>
              <a:schemeClr val="accent1">
                <a:alpha val="32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E375DC2-C287-4D4E-BAF5-6BF8D094437C}"/>
              </a:ext>
            </a:extLst>
          </p:cNvPr>
          <p:cNvCxnSpPr>
            <a:cxnSpLocks/>
          </p:cNvCxnSpPr>
          <p:nvPr/>
        </p:nvCxnSpPr>
        <p:spPr>
          <a:xfrm>
            <a:off x="6907695" y="1869803"/>
            <a:ext cx="1227482" cy="818181"/>
          </a:xfrm>
          <a:prstGeom prst="straightConnector1">
            <a:avLst/>
          </a:prstGeom>
          <a:ln w="88900">
            <a:solidFill>
              <a:schemeClr val="accent1">
                <a:alpha val="32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3201034-41AA-4F6E-84DD-A17A1065C71C}"/>
              </a:ext>
            </a:extLst>
          </p:cNvPr>
          <p:cNvSpPr/>
          <p:nvPr/>
        </p:nvSpPr>
        <p:spPr>
          <a:xfrm>
            <a:off x="5932555" y="1350137"/>
            <a:ext cx="22285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Arial Black" panose="020B0A04020102020204" pitchFamily="34" charset="0"/>
              </a:rPr>
              <a:t>COLUMN or FIELD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347D738-56C0-45FF-AF5B-39E631B3743D}"/>
              </a:ext>
            </a:extLst>
          </p:cNvPr>
          <p:cNvCxnSpPr>
            <a:cxnSpLocks/>
          </p:cNvCxnSpPr>
          <p:nvPr/>
        </p:nvCxnSpPr>
        <p:spPr>
          <a:xfrm flipH="1">
            <a:off x="1842053" y="1572591"/>
            <a:ext cx="976243" cy="460678"/>
          </a:xfrm>
          <a:prstGeom prst="straightConnector1">
            <a:avLst/>
          </a:prstGeom>
          <a:ln w="88900">
            <a:solidFill>
              <a:schemeClr val="accent1">
                <a:alpha val="32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D0CB3CE-BC50-48ED-BF4B-B1FC981B2595}"/>
              </a:ext>
            </a:extLst>
          </p:cNvPr>
          <p:cNvSpPr/>
          <p:nvPr/>
        </p:nvSpPr>
        <p:spPr>
          <a:xfrm>
            <a:off x="2904433" y="1363194"/>
            <a:ext cx="22285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Arial Black" panose="020B0A04020102020204" pitchFamily="34" charset="0"/>
              </a:rPr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1361828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ClrTx/>
            </a:pPr>
            <a:r>
              <a:rPr lang="en-US" sz="2800" spc="-200" dirty="0">
                <a:solidFill>
                  <a:srgbClr val="999999"/>
                </a:solidFill>
              </a:rPr>
              <a:t>RELATIONAL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207411"/>
              </p:ext>
            </p:extLst>
          </p:nvPr>
        </p:nvGraphicFramePr>
        <p:xfrm>
          <a:off x="4985375" y="5201104"/>
          <a:ext cx="6001439" cy="1069696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1763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6849">
                  <a:extLst>
                    <a:ext uri="{9D8B030D-6E8A-4147-A177-3AD203B41FA5}">
                      <a16:colId xmlns:a16="http://schemas.microsoft.com/office/drawing/2014/main" val="133916469"/>
                    </a:ext>
                  </a:extLst>
                </a:gridCol>
              </a:tblGrid>
              <a:tr h="2674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ID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TITLE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TITLE_REFID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4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Lead Analyst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23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4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Senior Analyst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67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4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Junior Analyst 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34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340590"/>
              </p:ext>
            </p:extLst>
          </p:nvPr>
        </p:nvGraphicFramePr>
        <p:xfrm>
          <a:off x="3745683" y="1485029"/>
          <a:ext cx="6131751" cy="1238815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988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470">
                  <a:extLst>
                    <a:ext uri="{9D8B030D-6E8A-4147-A177-3AD203B41FA5}">
                      <a16:colId xmlns:a16="http://schemas.microsoft.com/office/drawing/2014/main" val="264315616"/>
                    </a:ext>
                  </a:extLst>
                </a:gridCol>
                <a:gridCol w="1383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0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9692">
                  <a:extLst>
                    <a:ext uri="{9D8B030D-6E8A-4147-A177-3AD203B41FA5}">
                      <a16:colId xmlns:a16="http://schemas.microsoft.com/office/drawing/2014/main" val="1219489943"/>
                    </a:ext>
                  </a:extLst>
                </a:gridCol>
              </a:tblGrid>
              <a:tr h="2336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DATE</a:t>
                      </a:r>
                      <a:endParaRPr lang="en-US" sz="11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EMPLOYEE_ID</a:t>
                      </a:r>
                      <a:endParaRPr lang="en-US" sz="11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OPERATION</a:t>
                      </a:r>
                      <a:endParaRPr lang="en-US" sz="11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TITLE_ID</a:t>
                      </a:r>
                      <a:endParaRPr lang="en-US" sz="11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2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2017.05.09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join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2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2017.05.10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promotion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2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2017.05.10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departure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2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2017.05.11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join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892079" y="4810504"/>
            <a:ext cx="1050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-200" dirty="0">
                <a:solidFill>
                  <a:schemeClr val="tx1">
                    <a:lumMod val="75000"/>
                  </a:schemeClr>
                </a:solidFill>
                <a:latin typeface="Arial Black" panose="020B0A04020102020204" pitchFamily="34" charset="0"/>
              </a:rPr>
              <a:t>TITLE</a:t>
            </a:r>
          </a:p>
        </p:txBody>
      </p:sp>
      <p:sp>
        <p:nvSpPr>
          <p:cNvPr id="9" name="Rectangle 8"/>
          <p:cNvSpPr/>
          <p:nvPr/>
        </p:nvSpPr>
        <p:spPr>
          <a:xfrm>
            <a:off x="3619950" y="1066591"/>
            <a:ext cx="1220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-200" dirty="0">
                <a:solidFill>
                  <a:schemeClr val="tx1">
                    <a:lumMod val="75000"/>
                  </a:schemeClr>
                </a:solidFill>
                <a:latin typeface="Arial Black" panose="020B0A04020102020204" pitchFamily="34" charset="0"/>
              </a:rPr>
              <a:t>EVENT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12F12A-DC13-48AF-A196-454F4403E704}"/>
              </a:ext>
            </a:extLst>
          </p:cNvPr>
          <p:cNvSpPr/>
          <p:nvPr/>
        </p:nvSpPr>
        <p:spPr>
          <a:xfrm>
            <a:off x="481708" y="2676645"/>
            <a:ext cx="1835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-200" dirty="0">
                <a:solidFill>
                  <a:schemeClr val="tx1">
                    <a:lumMod val="75000"/>
                  </a:schemeClr>
                </a:solidFill>
                <a:latin typeface="Arial Black" panose="020B0A04020102020204" pitchFamily="34" charset="0"/>
              </a:rPr>
              <a:t>EMPLOYEE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DA61A56-035E-4FE2-A8D8-B8E99BFFF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90822"/>
              </p:ext>
            </p:extLst>
          </p:nvPr>
        </p:nvGraphicFramePr>
        <p:xfrm>
          <a:off x="547343" y="3091911"/>
          <a:ext cx="6001439" cy="1069696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1763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6849">
                  <a:extLst>
                    <a:ext uri="{9D8B030D-6E8A-4147-A177-3AD203B41FA5}">
                      <a16:colId xmlns:a16="http://schemas.microsoft.com/office/drawing/2014/main" val="133916469"/>
                    </a:ext>
                  </a:extLst>
                </a:gridCol>
              </a:tblGrid>
              <a:tr h="2674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ID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NAME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EMAIL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4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dirty="0">
                          <a:effectLst/>
                        </a:rPr>
                        <a:t>John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john@company.com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4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dirty="0">
                          <a:effectLst/>
                        </a:rPr>
                        <a:t>Kate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kate@company.com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4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Mary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mary@company.com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A870969-B7E7-4642-87C4-F3189535F16A}"/>
              </a:ext>
            </a:extLst>
          </p:cNvPr>
          <p:cNvCxnSpPr>
            <a:cxnSpLocks/>
          </p:cNvCxnSpPr>
          <p:nvPr/>
        </p:nvCxnSpPr>
        <p:spPr>
          <a:xfrm flipH="1">
            <a:off x="1847366" y="1912349"/>
            <a:ext cx="4889598" cy="1587436"/>
          </a:xfrm>
          <a:prstGeom prst="straightConnector1">
            <a:avLst/>
          </a:prstGeom>
          <a:ln w="88900">
            <a:solidFill>
              <a:schemeClr val="accent6">
                <a:alpha val="32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A1A9BD3-86ED-4958-B273-E80D2137CD08}"/>
              </a:ext>
            </a:extLst>
          </p:cNvPr>
          <p:cNvCxnSpPr>
            <a:cxnSpLocks/>
          </p:cNvCxnSpPr>
          <p:nvPr/>
        </p:nvCxnSpPr>
        <p:spPr>
          <a:xfrm flipH="1" flipV="1">
            <a:off x="9753467" y="1851388"/>
            <a:ext cx="890961" cy="1114610"/>
          </a:xfrm>
          <a:prstGeom prst="straightConnector1">
            <a:avLst/>
          </a:prstGeom>
          <a:ln w="88900">
            <a:solidFill>
              <a:schemeClr val="accent1">
                <a:alpha val="32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4087A49-AC5F-4AD4-B235-C69A72A1DB75}"/>
              </a:ext>
            </a:extLst>
          </p:cNvPr>
          <p:cNvSpPr/>
          <p:nvPr/>
        </p:nvSpPr>
        <p:spPr>
          <a:xfrm>
            <a:off x="285043" y="1334900"/>
            <a:ext cx="22285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Arial Black" panose="020B0A04020102020204" pitchFamily="34" charset="0"/>
              </a:rPr>
              <a:t>PRIMARY KEY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F153A96-4A48-42EA-8110-1E6B7E62C6DD}"/>
              </a:ext>
            </a:extLst>
          </p:cNvPr>
          <p:cNvCxnSpPr>
            <a:cxnSpLocks/>
          </p:cNvCxnSpPr>
          <p:nvPr/>
        </p:nvCxnSpPr>
        <p:spPr>
          <a:xfrm>
            <a:off x="1971863" y="1511614"/>
            <a:ext cx="2008061" cy="339774"/>
          </a:xfrm>
          <a:prstGeom prst="straightConnector1">
            <a:avLst/>
          </a:prstGeom>
          <a:ln w="88900">
            <a:solidFill>
              <a:schemeClr val="accent1">
                <a:alpha val="32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0B57CDE-17BF-4E84-AB28-6D7EE46A8FDA}"/>
              </a:ext>
            </a:extLst>
          </p:cNvPr>
          <p:cNvSpPr/>
          <p:nvPr/>
        </p:nvSpPr>
        <p:spPr>
          <a:xfrm>
            <a:off x="9530140" y="3071394"/>
            <a:ext cx="22285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Arial Black" panose="020B0A04020102020204" pitchFamily="34" charset="0"/>
              </a:rPr>
              <a:t>FOREIGN KEY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9464F7B-BD53-450A-97F2-89A63D8630BF}"/>
              </a:ext>
            </a:extLst>
          </p:cNvPr>
          <p:cNvCxnSpPr>
            <a:cxnSpLocks/>
          </p:cNvCxnSpPr>
          <p:nvPr/>
        </p:nvCxnSpPr>
        <p:spPr>
          <a:xfrm flipH="1">
            <a:off x="6224418" y="1905389"/>
            <a:ext cx="3435753" cy="4269740"/>
          </a:xfrm>
          <a:prstGeom prst="straightConnector1">
            <a:avLst/>
          </a:prstGeom>
          <a:ln w="88900">
            <a:solidFill>
              <a:schemeClr val="accent6">
                <a:alpha val="32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202787C-68CA-7547-9B29-BBE66011F82D}"/>
              </a:ext>
            </a:extLst>
          </p:cNvPr>
          <p:cNvCxnSpPr>
            <a:cxnSpLocks/>
          </p:cNvCxnSpPr>
          <p:nvPr/>
        </p:nvCxnSpPr>
        <p:spPr>
          <a:xfrm flipH="1" flipV="1">
            <a:off x="7019016" y="1809718"/>
            <a:ext cx="3462210" cy="1156280"/>
          </a:xfrm>
          <a:prstGeom prst="straightConnector1">
            <a:avLst/>
          </a:prstGeom>
          <a:ln w="88900">
            <a:solidFill>
              <a:schemeClr val="accent1">
                <a:alpha val="32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59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6F656F-10BA-404F-903B-337CF636DA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9326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Tx/>
            </a:pPr>
            <a:r>
              <a:rPr lang="en-US" sz="2800" spc="-200" dirty="0">
                <a:solidFill>
                  <a:srgbClr val="999999"/>
                </a:solidFill>
              </a:rPr>
              <a:t>WHO DO YOU WANT BE (OR NOT TO BE)?</a:t>
            </a:r>
          </a:p>
        </p:txBody>
      </p:sp>
      <p:pic>
        <p:nvPicPr>
          <p:cNvPr id="1026" name="Picture 2" descr="Benedict Cumberbatch becomes the latest star to tackle Hamlet says LIBBY  PURVES | Daily Mail Online">
            <a:extLst>
              <a:ext uri="{FF2B5EF4-FFF2-40B4-BE49-F238E27FC236}">
                <a16:creationId xmlns:a16="http://schemas.microsoft.com/office/drawing/2014/main" id="{F8FD43C2-89A2-457B-AC36-ADA5A88DA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2688"/>
            <a:ext cx="12192000" cy="732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87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ClrTx/>
            </a:pPr>
            <a:r>
              <a:rPr lang="en-US" sz="2800" spc="-200" dirty="0">
                <a:solidFill>
                  <a:srgbClr val="999999"/>
                </a:solidFill>
              </a:rPr>
              <a:t>DATABASE NORMALIZATION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BFB7AC-3FBC-4C6D-AA18-733E9DC2C573}"/>
              </a:ext>
            </a:extLst>
          </p:cNvPr>
          <p:cNvSpPr/>
          <p:nvPr/>
        </p:nvSpPr>
        <p:spPr>
          <a:xfrm>
            <a:off x="1788160" y="1769517"/>
            <a:ext cx="84734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222222"/>
                </a:solidFill>
                <a:latin typeface="Arial Black" panose="020B0A04020102020204" pitchFamily="34" charset="0"/>
              </a:rPr>
              <a:t>The process of organizing the </a:t>
            </a:r>
            <a:r>
              <a:rPr lang="en-US" sz="3200" dirty="0">
                <a:solidFill>
                  <a:srgbClr val="00B050"/>
                </a:solidFill>
                <a:latin typeface="Arial Black" panose="020B0A04020102020204" pitchFamily="34" charset="0"/>
              </a:rPr>
              <a:t>columns</a:t>
            </a:r>
            <a:r>
              <a:rPr lang="en-US" sz="3200" dirty="0">
                <a:solidFill>
                  <a:srgbClr val="222222"/>
                </a:solidFill>
                <a:latin typeface="Arial Black" panose="020B0A04020102020204" pitchFamily="34" charset="0"/>
              </a:rPr>
              <a:t>  and </a:t>
            </a:r>
            <a:r>
              <a:rPr lang="en-US" sz="3200" dirty="0">
                <a:solidFill>
                  <a:srgbClr val="00B050"/>
                </a:solidFill>
                <a:latin typeface="Arial Black" panose="020B0A04020102020204" pitchFamily="34" charset="0"/>
              </a:rPr>
              <a:t>tables</a:t>
            </a:r>
            <a:r>
              <a:rPr lang="en-US" sz="3200" dirty="0">
                <a:solidFill>
                  <a:srgbClr val="222222"/>
                </a:solidFill>
                <a:latin typeface="Arial Black" panose="020B0A04020102020204" pitchFamily="34" charset="0"/>
              </a:rPr>
              <a:t> of a 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Arial Black" panose="020B0A04020102020204" pitchFamily="34" charset="0"/>
              </a:rPr>
              <a:t>database</a:t>
            </a:r>
            <a:r>
              <a:rPr lang="en-US" sz="3200" dirty="0">
                <a:solidFill>
                  <a:srgbClr val="222222"/>
                </a:solidFill>
                <a:latin typeface="Arial Black" panose="020B0A04020102020204" pitchFamily="34" charset="0"/>
              </a:rPr>
              <a:t> to reduce </a:t>
            </a:r>
            <a:r>
              <a:rPr lang="en-US" sz="3200" dirty="0">
                <a:solidFill>
                  <a:srgbClr val="00B050"/>
                </a:solidFill>
                <a:latin typeface="Arial Black" panose="020B0A04020102020204" pitchFamily="34" charset="0"/>
              </a:rPr>
              <a:t>data redundancy </a:t>
            </a:r>
            <a:r>
              <a:rPr lang="en-US" sz="3200" dirty="0">
                <a:solidFill>
                  <a:srgbClr val="222222"/>
                </a:solidFill>
                <a:latin typeface="Arial Black" panose="020B0A04020102020204" pitchFamily="34" charset="0"/>
              </a:rPr>
              <a:t>and improve </a:t>
            </a:r>
            <a:r>
              <a:rPr lang="en-US" sz="3200" dirty="0">
                <a:solidFill>
                  <a:srgbClr val="00B050"/>
                </a:solidFill>
                <a:latin typeface="Arial Black" panose="020B0A04020102020204" pitchFamily="34" charset="0"/>
              </a:rPr>
              <a:t>data integrity.</a:t>
            </a:r>
          </a:p>
        </p:txBody>
      </p:sp>
    </p:spTree>
    <p:extLst>
      <p:ext uri="{BB962C8B-B14F-4D97-AF65-F5344CB8AC3E}">
        <p14:creationId xmlns:p14="http://schemas.microsoft.com/office/powerpoint/2010/main" val="1711895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70’s HIT: THE RDBMS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3ACB05-0C9B-4A71-8D35-D904465E974E}"/>
              </a:ext>
            </a:extLst>
          </p:cNvPr>
          <p:cNvSpPr/>
          <p:nvPr/>
        </p:nvSpPr>
        <p:spPr>
          <a:xfrm>
            <a:off x="324776" y="1396050"/>
            <a:ext cx="5771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Relational Database Management System</a:t>
            </a:r>
          </a:p>
          <a:p>
            <a:endParaRPr lang="en-US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r>
              <a:rPr lang="en-US" dirty="0">
                <a:solidFill>
                  <a:srgbClr val="464547"/>
                </a:solidFill>
                <a:latin typeface="Arial Black" panose="020B0A04020102020204" pitchFamily="34" charset="0"/>
              </a:rPr>
              <a:t>A digital database using the relational model of data for storing data</a:t>
            </a:r>
          </a:p>
        </p:txBody>
      </p:sp>
      <p:pic>
        <p:nvPicPr>
          <p:cNvPr id="6148" name="Picture 4" descr="Képtalálat a következőre: „led zeppelin”">
            <a:extLst>
              <a:ext uri="{FF2B5EF4-FFF2-40B4-BE49-F238E27FC236}">
                <a16:creationId xmlns:a16="http://schemas.microsoft.com/office/drawing/2014/main" id="{1C155D39-0441-4432-A0DB-F1DEE30F4F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22"/>
          <a:stretch/>
        </p:blipFill>
        <p:spPr bwMode="auto">
          <a:xfrm>
            <a:off x="6884636" y="1302194"/>
            <a:ext cx="4836045" cy="462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811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80’s DISCO: SQL RDBMS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C4D9D2-7051-4875-BE00-49AB5B487E32}"/>
              </a:ext>
            </a:extLst>
          </p:cNvPr>
          <p:cNvSpPr/>
          <p:nvPr/>
        </p:nvSpPr>
        <p:spPr>
          <a:xfrm>
            <a:off x="5619427" y="1608050"/>
            <a:ext cx="5893601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Structured Query Language </a:t>
            </a:r>
          </a:p>
          <a:p>
            <a:r>
              <a:rPr lang="en-US" dirty="0">
                <a:solidFill>
                  <a:srgbClr val="464547"/>
                </a:solidFill>
                <a:latin typeface="Arial Black" panose="020B0A04020102020204" pitchFamily="34" charset="0"/>
              </a:rPr>
              <a:t>is a language</a:t>
            </a:r>
          </a:p>
          <a:p>
            <a:r>
              <a:rPr lang="en-US" dirty="0">
                <a:solidFill>
                  <a:srgbClr val="464547"/>
                </a:solidFill>
                <a:latin typeface="Arial Black" panose="020B0A04020102020204" pitchFamily="34" charset="0"/>
              </a:rPr>
              <a:t>designed to interact (“talk”) with a database.</a:t>
            </a:r>
          </a:p>
          <a:p>
            <a:endParaRPr lang="en-US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endParaRPr lang="en-US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“Find all customers”</a:t>
            </a:r>
          </a:p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“Add a new product”</a:t>
            </a:r>
          </a:p>
          <a:p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“Delete orders”</a:t>
            </a:r>
          </a:p>
          <a:p>
            <a:endParaRPr lang="en-US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endParaRPr lang="en-US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r>
              <a:rPr lang="en-US" dirty="0">
                <a:solidFill>
                  <a:srgbClr val="464547"/>
                </a:solidFill>
                <a:latin typeface="Arial Black" panose="020B0A04020102020204" pitchFamily="34" charset="0"/>
              </a:rPr>
              <a:t>Standardized but multiple dialects.</a:t>
            </a:r>
          </a:p>
          <a:p>
            <a:endParaRPr lang="en-US" dirty="0">
              <a:solidFill>
                <a:srgbClr val="464547"/>
              </a:solidFill>
              <a:latin typeface="Arial Black" panose="020B0A04020102020204" pitchFamily="34" charset="0"/>
            </a:endParaRPr>
          </a:p>
          <a:p>
            <a:r>
              <a:rPr lang="en-US" dirty="0">
                <a:solidFill>
                  <a:srgbClr val="464547"/>
                </a:solidFill>
                <a:latin typeface="Arial Black" panose="020B0A04020102020204" pitchFamily="34" charset="0"/>
              </a:rPr>
              <a:t>Once you learn on dialect, </a:t>
            </a:r>
          </a:p>
          <a:p>
            <a:r>
              <a:rPr lang="en-US" dirty="0">
                <a:solidFill>
                  <a:srgbClr val="464547"/>
                </a:solidFill>
                <a:latin typeface="Arial Black" panose="020B0A04020102020204" pitchFamily="34" charset="0"/>
              </a:rPr>
              <a:t>you can easily switch to another </a:t>
            </a:r>
          </a:p>
          <a:p>
            <a:endParaRPr lang="en-US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pic>
        <p:nvPicPr>
          <p:cNvPr id="7170" name="Picture 2" descr="Képtalálat a következőre: „bee gees”">
            <a:extLst>
              <a:ext uri="{FF2B5EF4-FFF2-40B4-BE49-F238E27FC236}">
                <a16:creationId xmlns:a16="http://schemas.microsoft.com/office/drawing/2014/main" id="{CC619079-611E-4A08-A791-CEC709511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64" y="1656447"/>
            <a:ext cx="4754880" cy="299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8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SQL EXAMPLE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9191CD-946E-4344-B5E6-3094F98ED79B}"/>
              </a:ext>
            </a:extLst>
          </p:cNvPr>
          <p:cNvSpPr/>
          <p:nvPr/>
        </p:nvSpPr>
        <p:spPr>
          <a:xfrm>
            <a:off x="351772" y="3901899"/>
            <a:ext cx="6080025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TITLE_ID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FROM EVENT WHERE ID=3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7B018A6-3CE3-45FF-8288-008EC1D364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477496"/>
              </p:ext>
            </p:extLst>
          </p:nvPr>
        </p:nvGraphicFramePr>
        <p:xfrm>
          <a:off x="351773" y="1937259"/>
          <a:ext cx="6131751" cy="1238815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988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470">
                  <a:extLst>
                    <a:ext uri="{9D8B030D-6E8A-4147-A177-3AD203B41FA5}">
                      <a16:colId xmlns:a16="http://schemas.microsoft.com/office/drawing/2014/main" val="264315616"/>
                    </a:ext>
                  </a:extLst>
                </a:gridCol>
                <a:gridCol w="1383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0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9692">
                  <a:extLst>
                    <a:ext uri="{9D8B030D-6E8A-4147-A177-3AD203B41FA5}">
                      <a16:colId xmlns:a16="http://schemas.microsoft.com/office/drawing/2014/main" val="1219489943"/>
                    </a:ext>
                  </a:extLst>
                </a:gridCol>
              </a:tblGrid>
              <a:tr h="2336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DATE</a:t>
                      </a:r>
                      <a:endParaRPr lang="en-US" sz="11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EMPLOYEE_ID</a:t>
                      </a:r>
                      <a:endParaRPr lang="en-US" sz="11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OPERATION</a:t>
                      </a:r>
                      <a:endParaRPr lang="en-US" sz="11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TITLE_ID</a:t>
                      </a:r>
                      <a:endParaRPr lang="en-US" sz="11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2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2017.05.09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join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2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2017.05.10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promotion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2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2017.05.10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departure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2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2017.05.11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join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A29CFDAD-8F19-4903-A8A0-E5A4534A254C}"/>
              </a:ext>
            </a:extLst>
          </p:cNvPr>
          <p:cNvSpPr/>
          <p:nvPr/>
        </p:nvSpPr>
        <p:spPr>
          <a:xfrm>
            <a:off x="272540" y="1204141"/>
            <a:ext cx="1220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-200" dirty="0">
                <a:solidFill>
                  <a:schemeClr val="tx1">
                    <a:lumMod val="75000"/>
                  </a:schemeClr>
                </a:solidFill>
                <a:latin typeface="Arial Black" panose="020B0A04020102020204" pitchFamily="34" charset="0"/>
              </a:rPr>
              <a:t>EVENT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252D628-61F1-46E5-9337-0F123EE20B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682596"/>
              </p:ext>
            </p:extLst>
          </p:nvPr>
        </p:nvGraphicFramePr>
        <p:xfrm>
          <a:off x="351772" y="5013139"/>
          <a:ext cx="909692" cy="484972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909692">
                  <a:extLst>
                    <a:ext uri="{9D8B030D-6E8A-4147-A177-3AD203B41FA5}">
                      <a16:colId xmlns:a16="http://schemas.microsoft.com/office/drawing/2014/main" val="1219489943"/>
                    </a:ext>
                  </a:extLst>
                </a:gridCol>
              </a:tblGrid>
              <a:tr h="2336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TITLE_ID</a:t>
                      </a:r>
                      <a:endParaRPr lang="en-US" sz="11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2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90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SQL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MONOPOLY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19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8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0-20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10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194" name="Picture 2" descr="Képtalálat a következőre: „oracle”">
            <a:extLst>
              <a:ext uri="{FF2B5EF4-FFF2-40B4-BE49-F238E27FC236}">
                <a16:creationId xmlns:a16="http://schemas.microsoft.com/office/drawing/2014/main" id="{DD599539-6C9F-4247-8E28-C5B2BA4500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6" b="31779"/>
          <a:stretch/>
        </p:blipFill>
        <p:spPr bwMode="auto">
          <a:xfrm>
            <a:off x="351255" y="1594349"/>
            <a:ext cx="2194461" cy="90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Képtalálat a következőre: „mysql”">
            <a:extLst>
              <a:ext uri="{FF2B5EF4-FFF2-40B4-BE49-F238E27FC236}">
                <a16:creationId xmlns:a16="http://schemas.microsoft.com/office/drawing/2014/main" id="{698336FF-23D8-4A61-A69F-A2E35D681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487" y="1510577"/>
            <a:ext cx="1802176" cy="93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éptalálat a következőre: „postgresql”">
            <a:extLst>
              <a:ext uri="{FF2B5EF4-FFF2-40B4-BE49-F238E27FC236}">
                <a16:creationId xmlns:a16="http://schemas.microsoft.com/office/drawing/2014/main" id="{99EB85A8-36EF-42A9-AF62-AAD473F1C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117" y="1337875"/>
            <a:ext cx="1291875" cy="118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Képtalálat a következőre: „microsoft sql server”">
            <a:extLst>
              <a:ext uri="{FF2B5EF4-FFF2-40B4-BE49-F238E27FC236}">
                <a16:creationId xmlns:a16="http://schemas.microsoft.com/office/drawing/2014/main" id="{734908CE-C473-40C7-BEFB-14A67BB1A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529" y="1374350"/>
            <a:ext cx="1317058" cy="106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6B4CDBE8-B0DB-426C-976E-A7038F092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726" y="3577931"/>
            <a:ext cx="1620782" cy="162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DDB7DC3-9F6D-3377-D0D8-5160E06CC0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138" y="3021155"/>
            <a:ext cx="7772400" cy="273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92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MYSQL VS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501B28-610F-4F32-817F-E80369271186}"/>
              </a:ext>
            </a:extLst>
          </p:cNvPr>
          <p:cNvSpPr txBox="1"/>
          <p:nvPr/>
        </p:nvSpPr>
        <p:spPr>
          <a:xfrm>
            <a:off x="1602105" y="5130284"/>
            <a:ext cx="61379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https://www.keycdn.com/blog/popular-databases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5DDAFD-4E1B-4DD0-8F4D-2D1AD3658519}"/>
              </a:ext>
            </a:extLst>
          </p:cNvPr>
          <p:cNvSpPr txBox="1"/>
          <p:nvPr/>
        </p:nvSpPr>
        <p:spPr>
          <a:xfrm>
            <a:off x="390525" y="1180631"/>
            <a:ext cx="10963275" cy="3431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Available for free</a:t>
            </a:r>
          </a:p>
          <a:p>
            <a:pPr marL="285750" lvl="0" indent="-285750"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Most widespread RDBMS</a:t>
            </a:r>
          </a:p>
          <a:p>
            <a:pPr marL="285750" lvl="0" indent="-285750"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Does not strives to be 100% standard SQL compliant </a:t>
            </a:r>
          </a:p>
          <a:p>
            <a:pPr marL="285750" lvl="0" indent="-285750"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Less strong in enterprise features, yet not lightweight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48CC01-414E-4718-97E9-48F5889B1065}"/>
              </a:ext>
            </a:extLst>
          </p:cNvPr>
          <p:cNvSpPr txBox="1"/>
          <p:nvPr/>
        </p:nvSpPr>
        <p:spPr>
          <a:xfrm>
            <a:off x="390525" y="5036314"/>
            <a:ext cx="61379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MORE: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2741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own Arrow 12">
            <a:extLst>
              <a:ext uri="{FF2B5EF4-FFF2-40B4-BE49-F238E27FC236}">
                <a16:creationId xmlns:a16="http://schemas.microsoft.com/office/drawing/2014/main" id="{4E5DEF39-ADDB-420F-B11E-AEC20A663AC3}"/>
              </a:ext>
            </a:extLst>
          </p:cNvPr>
          <p:cNvSpPr/>
          <p:nvPr/>
        </p:nvSpPr>
        <p:spPr>
          <a:xfrm>
            <a:off x="5377654" y="1046480"/>
            <a:ext cx="1432559" cy="5354321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rial Black" panose="020B0A04020102020204" pitchFamily="34" charset="0"/>
            </a:endParaRP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15193E3F-528D-4CE0-8825-B76513C36F29}"/>
              </a:ext>
            </a:extLst>
          </p:cNvPr>
          <p:cNvSpPr txBox="1">
            <a:spLocks/>
          </p:cNvSpPr>
          <p:nvPr/>
        </p:nvSpPr>
        <p:spPr>
          <a:xfrm>
            <a:off x="4854413" y="1255074"/>
            <a:ext cx="2479040" cy="44243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Tx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STATISTICIAN</a:t>
            </a:r>
          </a:p>
          <a:p>
            <a:pPr algn="ctr">
              <a:lnSpc>
                <a:spcPct val="80000"/>
              </a:lnSpc>
              <a:buClrTx/>
            </a:pPr>
            <a:endParaRPr lang="en-US" dirty="0">
              <a:solidFill>
                <a:srgbClr val="464547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80000"/>
              </a:lnSpc>
              <a:buClrTx/>
            </a:pPr>
            <a:endParaRPr lang="en-US" dirty="0">
              <a:solidFill>
                <a:srgbClr val="464547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80000"/>
              </a:lnSpc>
              <a:buClrTx/>
            </a:pPr>
            <a:endParaRPr lang="en-US" dirty="0">
              <a:solidFill>
                <a:srgbClr val="464547"/>
              </a:solidFill>
              <a:latin typeface="Arial Black" panose="020B0A04020102020204" pitchFamily="34" charset="0"/>
            </a:endParaRPr>
          </a:p>
          <a:p>
            <a:pPr algn="r">
              <a:lnSpc>
                <a:spcPct val="80000"/>
              </a:lnSpc>
              <a:buClrTx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DATA MINER</a:t>
            </a:r>
          </a:p>
          <a:p>
            <a:pPr algn="ctr">
              <a:lnSpc>
                <a:spcPct val="80000"/>
              </a:lnSpc>
              <a:buClrTx/>
            </a:pPr>
            <a:endParaRPr lang="en-US" dirty="0">
              <a:solidFill>
                <a:srgbClr val="464547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80000"/>
              </a:lnSpc>
              <a:buClrTx/>
            </a:pPr>
            <a:endParaRPr lang="en-US" dirty="0">
              <a:solidFill>
                <a:srgbClr val="464547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80000"/>
              </a:lnSpc>
              <a:buClrTx/>
            </a:pPr>
            <a:endParaRPr lang="en-US" dirty="0">
              <a:solidFill>
                <a:srgbClr val="464547"/>
              </a:solidFill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  <a:buClrTx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PREDICTIVE ANALYST</a:t>
            </a:r>
          </a:p>
          <a:p>
            <a:pPr algn="ctr">
              <a:lnSpc>
                <a:spcPct val="80000"/>
              </a:lnSpc>
              <a:buClrTx/>
            </a:pPr>
            <a:endParaRPr lang="en-US" dirty="0">
              <a:solidFill>
                <a:srgbClr val="464547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80000"/>
              </a:lnSpc>
              <a:buClrTx/>
            </a:pPr>
            <a:endParaRPr lang="en-US" dirty="0">
              <a:solidFill>
                <a:srgbClr val="464547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80000"/>
              </a:lnSpc>
              <a:buClrTx/>
            </a:pPr>
            <a:endParaRPr lang="en-US" dirty="0">
              <a:solidFill>
                <a:srgbClr val="464547"/>
              </a:solidFill>
              <a:latin typeface="Arial Black" panose="020B0A04020102020204" pitchFamily="34" charset="0"/>
            </a:endParaRPr>
          </a:p>
          <a:p>
            <a:pPr algn="r">
              <a:lnSpc>
                <a:spcPct val="80000"/>
              </a:lnSpc>
              <a:buClrTx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BUSINESS </a:t>
            </a:r>
          </a:p>
          <a:p>
            <a:pPr algn="r">
              <a:lnSpc>
                <a:spcPct val="80000"/>
              </a:lnSpc>
              <a:buClrTx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ANALYST</a:t>
            </a:r>
          </a:p>
          <a:p>
            <a:pPr algn="ctr">
              <a:lnSpc>
                <a:spcPct val="80000"/>
              </a:lnSpc>
              <a:buClrTx/>
            </a:pPr>
            <a:endParaRPr lang="en-US" dirty="0">
              <a:solidFill>
                <a:srgbClr val="464547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80000"/>
              </a:lnSpc>
              <a:buClrTx/>
            </a:pPr>
            <a:endParaRPr lang="en-US" dirty="0">
              <a:solidFill>
                <a:srgbClr val="464547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80000"/>
              </a:lnSpc>
              <a:buClrTx/>
            </a:pPr>
            <a:endParaRPr lang="en-US" dirty="0">
              <a:solidFill>
                <a:srgbClr val="464547"/>
              </a:solidFill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  <a:buClrTx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DATA SCIENTIST</a:t>
            </a:r>
          </a:p>
          <a:p>
            <a:pPr algn="ctr">
              <a:lnSpc>
                <a:spcPct val="80000"/>
              </a:lnSpc>
              <a:buClrTx/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80000"/>
              </a:lnSpc>
              <a:buClrTx/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80000"/>
              </a:lnSpc>
              <a:buClrTx/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r">
              <a:lnSpc>
                <a:spcPct val="80000"/>
              </a:lnSpc>
              <a:buClrTx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(ENTERPRISE) </a:t>
            </a:r>
          </a:p>
          <a:p>
            <a:pPr algn="r">
              <a:lnSpc>
                <a:spcPct val="80000"/>
              </a:lnSpc>
              <a:buClrTx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DATA ANALYST</a:t>
            </a:r>
          </a:p>
          <a:p>
            <a:pPr algn="ctr">
              <a:lnSpc>
                <a:spcPct val="80000"/>
              </a:lnSpc>
              <a:buClrTx/>
            </a:pPr>
            <a:endParaRPr lang="en-US" dirty="0">
              <a:solidFill>
                <a:srgbClr val="464547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80000"/>
              </a:lnSpc>
              <a:buClrTx/>
            </a:pPr>
            <a:endParaRPr lang="en-US" dirty="0">
              <a:solidFill>
                <a:srgbClr val="464547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80000"/>
              </a:lnSpc>
              <a:buClrTx/>
            </a:pPr>
            <a:endParaRPr lang="en-US" dirty="0">
              <a:solidFill>
                <a:srgbClr val="464547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80000"/>
              </a:lnSpc>
              <a:buClrTx/>
            </a:pPr>
            <a:endParaRPr lang="en-US" dirty="0">
              <a:solidFill>
                <a:srgbClr val="464547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80000"/>
              </a:lnSpc>
              <a:buClrTx/>
            </a:pPr>
            <a:endParaRPr lang="en-US" dirty="0">
              <a:solidFill>
                <a:srgbClr val="464547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80000"/>
              </a:lnSpc>
              <a:buClrTx/>
            </a:pPr>
            <a:endParaRPr lang="en-US" dirty="0">
              <a:solidFill>
                <a:srgbClr val="464547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80000"/>
              </a:lnSpc>
              <a:buClrTx/>
            </a:pPr>
            <a:endParaRPr lang="en-US" dirty="0">
              <a:solidFill>
                <a:srgbClr val="464547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80000"/>
              </a:lnSpc>
              <a:buClrTx/>
            </a:pPr>
            <a:endParaRPr lang="en-US" dirty="0">
              <a:solidFill>
                <a:srgbClr val="464547"/>
              </a:solidFill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6F656F-10BA-404F-903B-337CF636DA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9326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Tx/>
            </a:pPr>
            <a:r>
              <a:rPr lang="en-US" sz="2800" spc="-200" dirty="0">
                <a:solidFill>
                  <a:srgbClr val="999999"/>
                </a:solidFill>
              </a:rPr>
              <a:t>THE DATA SCIENTIST</a:t>
            </a:r>
          </a:p>
        </p:txBody>
      </p:sp>
      <p:sp>
        <p:nvSpPr>
          <p:cNvPr id="6" name="Chord 5">
            <a:extLst>
              <a:ext uri="{FF2B5EF4-FFF2-40B4-BE49-F238E27FC236}">
                <a16:creationId xmlns:a16="http://schemas.microsoft.com/office/drawing/2014/main" id="{255644F5-530C-49A8-B631-5B9196FF42D7}"/>
              </a:ext>
            </a:extLst>
          </p:cNvPr>
          <p:cNvSpPr/>
          <p:nvPr/>
        </p:nvSpPr>
        <p:spPr>
          <a:xfrm>
            <a:off x="-2276791" y="1490660"/>
            <a:ext cx="6210932" cy="4424365"/>
          </a:xfrm>
          <a:prstGeom prst="chord">
            <a:avLst>
              <a:gd name="adj1" fmla="val 14910600"/>
              <a:gd name="adj2" fmla="val 6686717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SCIENCE</a:t>
            </a:r>
          </a:p>
        </p:txBody>
      </p:sp>
      <p:sp>
        <p:nvSpPr>
          <p:cNvPr id="19" name="Chord 18">
            <a:extLst>
              <a:ext uri="{FF2B5EF4-FFF2-40B4-BE49-F238E27FC236}">
                <a16:creationId xmlns:a16="http://schemas.microsoft.com/office/drawing/2014/main" id="{9F1735BD-6317-40D2-BF6A-9A1A3D644615}"/>
              </a:ext>
            </a:extLst>
          </p:cNvPr>
          <p:cNvSpPr/>
          <p:nvPr/>
        </p:nvSpPr>
        <p:spPr>
          <a:xfrm flipH="1">
            <a:off x="8253727" y="1381123"/>
            <a:ext cx="6171570" cy="4424365"/>
          </a:xfrm>
          <a:prstGeom prst="chord">
            <a:avLst>
              <a:gd name="adj1" fmla="val 14910600"/>
              <a:gd name="adj2" fmla="val 6686717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BUSINESS</a:t>
            </a:r>
          </a:p>
        </p:txBody>
      </p:sp>
    </p:spTree>
    <p:extLst>
      <p:ext uri="{BB962C8B-B14F-4D97-AF65-F5344CB8AC3E}">
        <p14:creationId xmlns:p14="http://schemas.microsoft.com/office/powerpoint/2010/main" val="367650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9326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COURSE SUMMARY – PART1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00" y="1847565"/>
            <a:ext cx="10625714" cy="4774693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  <a:buClrTx/>
            </a:pP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MANIPULATING</a:t>
            </a:r>
            <a:r>
              <a:rPr lang="en-US" sz="3600" dirty="0">
                <a:solidFill>
                  <a:srgbClr val="2FBDD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DATABASE </a:t>
            </a:r>
          </a:p>
          <a:p>
            <a:pPr algn="ctr">
              <a:lnSpc>
                <a:spcPct val="200000"/>
              </a:lnSpc>
              <a:buClrTx/>
            </a:pP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WITH</a:t>
            </a:r>
            <a:r>
              <a:rPr lang="en-US" sz="3600" dirty="0">
                <a:solidFill>
                  <a:srgbClr val="2FBDD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SQL 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USING</a:t>
            </a:r>
            <a:r>
              <a:rPr lang="en-US" sz="3600" dirty="0">
                <a:solidFill>
                  <a:srgbClr val="2FBDD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MYSQL 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AS</a:t>
            </a:r>
            <a:r>
              <a:rPr lang="en-US" sz="3600" dirty="0">
                <a:solidFill>
                  <a:srgbClr val="2FBDD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algn="ctr">
              <a:lnSpc>
                <a:spcPct val="200000"/>
              </a:lnSpc>
              <a:buClrTx/>
            </a:pPr>
            <a:r>
              <a:rPr lang="en-US" sz="3600" dirty="0">
                <a:solidFill>
                  <a:srgbClr val="2FBDD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RELATIONAL DATABASE MANAGEMENT SYSTEM</a:t>
            </a:r>
          </a:p>
          <a:p>
            <a:pPr>
              <a:lnSpc>
                <a:spcPct val="150000"/>
              </a:lnSpc>
              <a:buClrTx/>
            </a:pPr>
            <a:endParaRPr lang="en-US" sz="2400" dirty="0">
              <a:solidFill>
                <a:srgbClr val="464547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>
              <a:lnSpc>
                <a:spcPct val="80000"/>
              </a:lnSpc>
              <a:buClrTx/>
            </a:pPr>
            <a:endParaRPr lang="en-US" sz="2400" spc="-200" dirty="0">
              <a:solidFill>
                <a:srgbClr val="464547"/>
              </a:solidFill>
              <a:latin typeface="Arial Black"/>
            </a:endParaRPr>
          </a:p>
          <a:p>
            <a:pPr lvl="0">
              <a:lnSpc>
                <a:spcPct val="80000"/>
              </a:lnSpc>
              <a:buClrTx/>
            </a:pPr>
            <a:endParaRPr lang="en-US" sz="2400" spc="-200" dirty="0">
              <a:solidFill>
                <a:srgbClr val="464547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103322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914400"/>
          </a:xfrm>
        </p:spPr>
        <p:txBody>
          <a:bodyPr anchor="ctr">
            <a:normAutofit/>
          </a:bodyPr>
          <a:lstStyle/>
          <a:p>
            <a:pPr lvl="0">
              <a:buClrTx/>
            </a:pPr>
            <a:endParaRPr lang="en-US" spc="-200"/>
          </a:p>
          <a:p>
            <a:pPr lvl="0">
              <a:buClrTx/>
            </a:pPr>
            <a:endParaRPr lang="en-US" spc="-200"/>
          </a:p>
        </p:txBody>
      </p:sp>
      <p:pic>
        <p:nvPicPr>
          <p:cNvPr id="2050" name="Picture 2" descr="🐣 25+ Best Memes About Why Why Why Meme | Why Why Why Memes">
            <a:extLst>
              <a:ext uri="{FF2B5EF4-FFF2-40B4-BE49-F238E27FC236}">
                <a16:creationId xmlns:a16="http://schemas.microsoft.com/office/drawing/2014/main" id="{7E449D7A-1E91-46BA-BF16-1E2DAC4B45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25" b="14576"/>
          <a:stretch/>
        </p:blipFill>
        <p:spPr bwMode="auto">
          <a:xfrm>
            <a:off x="219706" y="1296122"/>
            <a:ext cx="3538486" cy="4572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932688"/>
          </a:xfrm>
        </p:spPr>
        <p:txBody>
          <a:bodyPr anchor="ctr">
            <a:normAutofit/>
          </a:bodyPr>
          <a:lstStyle/>
          <a:p>
            <a:r>
              <a:rPr lang="en-US" dirty="0"/>
              <a:t>WHY?</a:t>
            </a:r>
          </a:p>
        </p:txBody>
      </p:sp>
      <p:pic>
        <p:nvPicPr>
          <p:cNvPr id="8" name="Picture 7" descr="A pie chart with text on it&#10;&#10;Description automatically generated">
            <a:extLst>
              <a:ext uri="{FF2B5EF4-FFF2-40B4-BE49-F238E27FC236}">
                <a16:creationId xmlns:a16="http://schemas.microsoft.com/office/drawing/2014/main" id="{60E97553-55AF-2CD5-F4E6-D139873BA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818" y="1118683"/>
            <a:ext cx="7772400" cy="492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81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9326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SQL IN 5 MINUTES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76" y="2521741"/>
            <a:ext cx="9281237" cy="1999890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buClrTx/>
            </a:pPr>
            <a:endParaRPr lang="en-US" sz="2400" spc="-200" dirty="0">
              <a:solidFill>
                <a:srgbClr val="464547"/>
              </a:solidFill>
              <a:latin typeface="Arial Black"/>
            </a:endParaRPr>
          </a:p>
          <a:p>
            <a:pPr lvl="0">
              <a:lnSpc>
                <a:spcPct val="80000"/>
              </a:lnSpc>
              <a:buClrTx/>
            </a:pPr>
            <a:endParaRPr lang="en-US" sz="2400" spc="-200" dirty="0">
              <a:solidFill>
                <a:srgbClr val="464547"/>
              </a:solidFill>
              <a:latin typeface="Arial Black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386B87-7396-4BE2-869F-96C9B60DF115}"/>
              </a:ext>
            </a:extLst>
          </p:cNvPr>
          <p:cNvSpPr txBox="1"/>
          <p:nvPr/>
        </p:nvSpPr>
        <p:spPr>
          <a:xfrm>
            <a:off x="2709298" y="2066463"/>
            <a:ext cx="6139266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Try-SQL Editor</a:t>
            </a:r>
            <a:endParaRPr lang="en-US" sz="4000" b="1" dirty="0">
              <a:solidFill>
                <a:schemeClr val="tx1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1EFFE9-615A-4D55-9DC2-9A6EBC1B15CF}"/>
              </a:ext>
            </a:extLst>
          </p:cNvPr>
          <p:cNvSpPr txBox="1"/>
          <p:nvPr/>
        </p:nvSpPr>
        <p:spPr>
          <a:xfrm>
            <a:off x="221818" y="2101333"/>
            <a:ext cx="32188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FBDD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GOOGLE </a:t>
            </a:r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401B88-9A91-49C6-95D3-F079F917D2D9}"/>
              </a:ext>
            </a:extLst>
          </p:cNvPr>
          <p:cNvSpPr txBox="1"/>
          <p:nvPr/>
        </p:nvSpPr>
        <p:spPr>
          <a:xfrm>
            <a:off x="7797907" y="1921576"/>
            <a:ext cx="52206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FBDD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A CHROME BROWSER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3828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tack Overflow = Programmers' Best Friend | by Om Ashish Mishra | codeburst">
            <a:extLst>
              <a:ext uri="{FF2B5EF4-FFF2-40B4-BE49-F238E27FC236}">
                <a16:creationId xmlns:a16="http://schemas.microsoft.com/office/drawing/2014/main" id="{37628840-9344-4DD5-9063-CA2CDE6E6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558" y="4172596"/>
            <a:ext cx="341947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" y="0"/>
            <a:ext cx="12192000" cy="9326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BOOKS &amp; OTHER MATERIALS</a:t>
            </a:r>
          </a:p>
        </p:txBody>
      </p:sp>
      <p:pic>
        <p:nvPicPr>
          <p:cNvPr id="4" name="Picture 2" descr="KÃ©ptalÃ¡lat a kÃ¶vetkezÅre: âLearning SQLâ">
            <a:extLst>
              <a:ext uri="{FF2B5EF4-FFF2-40B4-BE49-F238E27FC236}">
                <a16:creationId xmlns:a16="http://schemas.microsoft.com/office/drawing/2014/main" id="{538AD385-21F1-4116-ABD6-889DD00ED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08" y="1520031"/>
            <a:ext cx="2710191" cy="35575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D838F1-4408-47B8-8BD9-309A531887E7}"/>
              </a:ext>
            </a:extLst>
          </p:cNvPr>
          <p:cNvSpPr txBox="1"/>
          <p:nvPr/>
        </p:nvSpPr>
        <p:spPr>
          <a:xfrm>
            <a:off x="6467635" y="1492492"/>
            <a:ext cx="613926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https://www.w3schools.com/sql/sql_intro.asp</a:t>
            </a:r>
            <a:endParaRPr lang="en-US" dirty="0"/>
          </a:p>
          <a:p>
            <a:endParaRPr lang="en-US" dirty="0">
              <a:hlinkClick r:id="rId6"/>
            </a:endParaRPr>
          </a:p>
          <a:p>
            <a:r>
              <a:rPr lang="en-US" dirty="0">
                <a:hlinkClick r:id="rId6"/>
              </a:rPr>
              <a:t>https://dev.mysql.com/doc/refman/8.0/en/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7"/>
              </a:rPr>
              <a:t>https://www.mysqltutorial.org/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MySQL Cookbook - Melbourne PC User Group | Manualzz">
            <a:extLst>
              <a:ext uri="{FF2B5EF4-FFF2-40B4-BE49-F238E27FC236}">
                <a16:creationId xmlns:a16="http://schemas.microsoft.com/office/drawing/2014/main" id="{BFCB4A23-F6AD-4732-90AF-A74FF7EF73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6" t="-509"/>
          <a:stretch/>
        </p:blipFill>
        <p:spPr bwMode="auto">
          <a:xfrm>
            <a:off x="3406846" y="1507784"/>
            <a:ext cx="2656865" cy="35698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oogle">
            <a:extLst>
              <a:ext uri="{FF2B5EF4-FFF2-40B4-BE49-F238E27FC236}">
                <a16:creationId xmlns:a16="http://schemas.microsoft.com/office/drawing/2014/main" id="{E0F812F1-7376-4018-9322-C0C25B17A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961" y="3553929"/>
            <a:ext cx="2055352" cy="69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995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" y="0"/>
            <a:ext cx="12192000" cy="9326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COURSE KNOWLEDGE BASE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7C80A4-9440-4535-ABA8-5E4A85AC73A8}"/>
              </a:ext>
            </a:extLst>
          </p:cNvPr>
          <p:cNvSpPr txBox="1"/>
          <p:nvPr/>
        </p:nvSpPr>
        <p:spPr>
          <a:xfrm>
            <a:off x="6893838" y="3012944"/>
            <a:ext cx="40557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https://ceu-economics-and-business.github.io/ECBS-5146-Different-Shapes-of-Data/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1A0FF6-901B-45D5-A5A1-9015A8D97284}"/>
              </a:ext>
            </a:extLst>
          </p:cNvPr>
          <p:cNvSpPr txBox="1"/>
          <p:nvPr/>
        </p:nvSpPr>
        <p:spPr>
          <a:xfrm>
            <a:off x="2441465" y="2599611"/>
            <a:ext cx="1526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CEU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Moodle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FCA65C-A95D-450D-BA01-920EADB9A951}"/>
              </a:ext>
            </a:extLst>
          </p:cNvPr>
          <p:cNvSpPr txBox="1"/>
          <p:nvPr/>
        </p:nvSpPr>
        <p:spPr>
          <a:xfrm>
            <a:off x="1622478" y="3056811"/>
            <a:ext cx="31664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https://ceulearning.ceu.edu</a:t>
            </a:r>
            <a:endParaRPr lang="en-US" dirty="0"/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E267AB-87F2-4F63-A8B0-D63D0A78B5D4}"/>
              </a:ext>
            </a:extLst>
          </p:cNvPr>
          <p:cNvSpPr txBox="1"/>
          <p:nvPr/>
        </p:nvSpPr>
        <p:spPr>
          <a:xfrm>
            <a:off x="8480479" y="2524666"/>
            <a:ext cx="555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GIT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C40BA62-5E06-4E43-859B-32176904A9F8}"/>
              </a:ext>
            </a:extLst>
          </p:cNvPr>
          <p:cNvSpPr/>
          <p:nvPr/>
        </p:nvSpPr>
        <p:spPr>
          <a:xfrm>
            <a:off x="999640" y="2305373"/>
            <a:ext cx="4417017" cy="2313924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E943FD9-2DEF-46EA-B7F0-E5005FAF7299}"/>
              </a:ext>
            </a:extLst>
          </p:cNvPr>
          <p:cNvSpPr/>
          <p:nvPr/>
        </p:nvSpPr>
        <p:spPr>
          <a:xfrm>
            <a:off x="6638441" y="2305372"/>
            <a:ext cx="4417017" cy="2313923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EF4B972-3A2A-43D1-B2F2-2FD12C603612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 flipV="1">
            <a:off x="5416657" y="3462334"/>
            <a:ext cx="1221784" cy="1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680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9326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ENVIRONMENT TO SETUP</a:t>
            </a:r>
          </a:p>
        </p:txBody>
      </p:sp>
      <p:pic>
        <p:nvPicPr>
          <p:cNvPr id="2" name="Picture 4" descr="Képtalálat a következőre: „mysql”">
            <a:extLst>
              <a:ext uri="{FF2B5EF4-FFF2-40B4-BE49-F238E27FC236}">
                <a16:creationId xmlns:a16="http://schemas.microsoft.com/office/drawing/2014/main" id="{08C0895C-8688-4B35-B6E8-9BF612D97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35" y="2387847"/>
            <a:ext cx="3789217" cy="19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esigning a database with MySQL using MySQL Workbench | by Afroshok | Shok  and Oh! | Medium">
            <a:extLst>
              <a:ext uri="{FF2B5EF4-FFF2-40B4-BE49-F238E27FC236}">
                <a16:creationId xmlns:a16="http://schemas.microsoft.com/office/drawing/2014/main" id="{83862BFE-61E4-4499-A699-E54FD22C6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379" y="2509101"/>
            <a:ext cx="2759697" cy="183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5063E7-ABA8-4C17-9DBE-5D37E7E765FB}"/>
              </a:ext>
            </a:extLst>
          </p:cNvPr>
          <p:cNvSpPr txBox="1"/>
          <p:nvPr/>
        </p:nvSpPr>
        <p:spPr>
          <a:xfrm>
            <a:off x="5971691" y="3023483"/>
            <a:ext cx="3516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chemeClr val="tx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+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692590163"/>
      </p:ext>
    </p:extLst>
  </p:cSld>
  <p:clrMapOvr>
    <a:masterClrMapping/>
  </p:clrMapOvr>
</p:sld>
</file>

<file path=ppt/theme/theme1.xml><?xml version="1.0" encoding="utf-8"?>
<a:theme xmlns:a="http://schemas.openxmlformats.org/drawingml/2006/main" name="Epam_PPT_Template">
  <a:themeElements>
    <a:clrScheme name="EPAM_Color">
      <a:dk1>
        <a:srgbClr val="464547"/>
      </a:dk1>
      <a:lt1>
        <a:sysClr val="window" lastClr="FFFFFF"/>
      </a:lt1>
      <a:dk2>
        <a:srgbClr val="666666"/>
      </a:dk2>
      <a:lt2>
        <a:srgbClr val="999999"/>
      </a:lt2>
      <a:accent1>
        <a:srgbClr val="CCCCCC"/>
      </a:accent1>
      <a:accent2>
        <a:srgbClr val="39C2D7"/>
      </a:accent2>
      <a:accent3>
        <a:srgbClr val="1B8BA0"/>
      </a:accent3>
      <a:accent4>
        <a:srgbClr val="A3C644"/>
      </a:accent4>
      <a:accent5>
        <a:srgbClr val="7F993A"/>
      </a:accent5>
      <a:accent6>
        <a:srgbClr val="B22746"/>
      </a:accent6>
      <a:hlink>
        <a:srgbClr val="32B6CE"/>
      </a:hlink>
      <a:folHlink>
        <a:srgbClr val="1B8A9F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dirty="0" err="1">
            <a:solidFill>
              <a:srgbClr val="444444"/>
            </a:solidFill>
            <a:latin typeface="Trebuchet MS"/>
            <a:cs typeface="Trebuchet M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PAM">
      <a:dk1>
        <a:srgbClr val="464547"/>
      </a:dk1>
      <a:lt1>
        <a:sysClr val="window" lastClr="FFFFFF"/>
      </a:lt1>
      <a:dk2>
        <a:srgbClr val="666666"/>
      </a:dk2>
      <a:lt2>
        <a:srgbClr val="999999"/>
      </a:lt2>
      <a:accent1>
        <a:srgbClr val="CCCCCC"/>
      </a:accent1>
      <a:accent2>
        <a:srgbClr val="39C2D7"/>
      </a:accent2>
      <a:accent3>
        <a:srgbClr val="1A9CB0"/>
      </a:accent3>
      <a:accent4>
        <a:srgbClr val="A3C644"/>
      </a:accent4>
      <a:accent5>
        <a:srgbClr val="7F993A"/>
      </a:accent5>
      <a:accent6>
        <a:srgbClr val="B22746"/>
      </a:accent6>
      <a:hlink>
        <a:srgbClr val="FFFFFF"/>
      </a:hlink>
      <a:folHlink>
        <a:srgbClr val="FFFFFF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E9A4A7D20EA84CAA39F80EA2A19865" ma:contentTypeVersion="1" ma:contentTypeDescription="Create a new document." ma:contentTypeScope="" ma:versionID="4ed0c655cf5595f31b06ef1418ca28b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dcce58c87e9fcebab8021569449a8d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3A1A37E-F8E3-427A-BCE9-B1DDB8B96C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883F0F-DE57-4ECA-B9BB-F22E8C5B5D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E3C081-4081-47AD-A9A6-9F18F525DA1D}">
  <ds:schemaRefs>
    <ds:schemaRef ds:uri="http://purl.org/dc/dcmitype/"/>
    <ds:schemaRef ds:uri="http://purl.org/dc/terms/"/>
    <ds:schemaRef ds:uri="http://purl.org/dc/elements/1.1/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706</Words>
  <Application>Microsoft Macintosh PowerPoint</Application>
  <PresentationFormat>Widescreen</PresentationFormat>
  <Paragraphs>291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Aharoni</vt:lpstr>
      <vt:lpstr>Arial</vt:lpstr>
      <vt:lpstr>Arial Black</vt:lpstr>
      <vt:lpstr>Calibri</vt:lpstr>
      <vt:lpstr>Courier New</vt:lpstr>
      <vt:lpstr>Google Sans</vt:lpstr>
      <vt:lpstr>Lucida Grande</vt:lpstr>
      <vt:lpstr>Trebuchet MS</vt:lpstr>
      <vt:lpstr>Epam_PPT_Template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Laszlo Sallo</dc:creator>
  <cp:lastModifiedBy>Laszlo Sallo</cp:lastModifiedBy>
  <cp:revision>114</cp:revision>
  <dcterms:created xsi:type="dcterms:W3CDTF">2020-08-31T15:16:21Z</dcterms:created>
  <dcterms:modified xsi:type="dcterms:W3CDTF">2024-09-15T13:02:21Z</dcterms:modified>
</cp:coreProperties>
</file>