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</p:sldMasterIdLst>
  <p:notesMasterIdLst>
    <p:notesMasterId r:id="rId29"/>
  </p:notesMasterIdLst>
  <p:handoutMasterIdLst>
    <p:handoutMasterId r:id="rId30"/>
  </p:handoutMasterIdLst>
  <p:sldIdLst>
    <p:sldId id="669" r:id="rId6"/>
    <p:sldId id="793" r:id="rId7"/>
    <p:sldId id="789" r:id="rId8"/>
    <p:sldId id="790" r:id="rId9"/>
    <p:sldId id="791" r:id="rId10"/>
    <p:sldId id="792" r:id="rId11"/>
    <p:sldId id="795" r:id="rId12"/>
    <p:sldId id="794" r:id="rId13"/>
    <p:sldId id="774" r:id="rId14"/>
    <p:sldId id="775" r:id="rId15"/>
    <p:sldId id="776" r:id="rId16"/>
    <p:sldId id="777" r:id="rId17"/>
    <p:sldId id="778" r:id="rId18"/>
    <p:sldId id="780" r:id="rId19"/>
    <p:sldId id="779" r:id="rId20"/>
    <p:sldId id="781" r:id="rId21"/>
    <p:sldId id="782" r:id="rId22"/>
    <p:sldId id="783" r:id="rId23"/>
    <p:sldId id="787" r:id="rId24"/>
    <p:sldId id="786" r:id="rId25"/>
    <p:sldId id="784" r:id="rId26"/>
    <p:sldId id="785" r:id="rId27"/>
    <p:sldId id="7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1167" userDrawn="1">
          <p15:clr>
            <a:srgbClr val="A4A3A4"/>
          </p15:clr>
        </p15:guide>
        <p15:guide id="19" pos="3949" userDrawn="1">
          <p15:clr>
            <a:srgbClr val="A4A3A4"/>
          </p15:clr>
        </p15:guide>
        <p15:guide id="20" pos="344" userDrawn="1">
          <p15:clr>
            <a:srgbClr val="A4A3A4"/>
          </p15:clr>
        </p15:guide>
        <p15:guide id="21" pos="72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D8"/>
    <a:srgbClr val="F4D0D8"/>
    <a:srgbClr val="E7E7E8"/>
    <a:srgbClr val="2FBDD5"/>
    <a:srgbClr val="4D4D4D"/>
    <a:srgbClr val="4F5683"/>
    <a:srgbClr val="88DAE7"/>
    <a:srgbClr val="242C65"/>
    <a:srgbClr val="CDD0D1"/>
    <a:srgbClr val="C9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34" autoAdjust="0"/>
    <p:restoredTop sz="95897" autoAdjust="0"/>
  </p:normalViewPr>
  <p:slideViewPr>
    <p:cSldViewPr snapToGrid="0">
      <p:cViewPr varScale="1">
        <p:scale>
          <a:sx n="128" d="100"/>
          <a:sy n="128" d="100"/>
        </p:scale>
        <p:origin x="232" y="176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1167"/>
        <p:guide pos="3949"/>
        <p:guide pos="344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2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926332"/>
            <a:ext cx="1038225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767821" y="3477648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767821" y="1630376"/>
            <a:ext cx="54864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767821" y="5324921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490133" y="14224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114800" y="12065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490133" y="32385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114800" y="30226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490133" y="50800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4114800" y="48641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12192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11651" y="119512"/>
            <a:ext cx="8610608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client name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23912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2192000" y="943718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370488" y="1761513"/>
            <a:ext cx="524256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484715" y="1761513"/>
            <a:ext cx="524256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adipiscing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33340" y="256310"/>
            <a:ext cx="1514057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531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33398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63032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CASE STUDY IMAGERY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1792" y="0"/>
            <a:ext cx="354020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41131" y="939062"/>
            <a:ext cx="2041264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910695" y="1422400"/>
            <a:ext cx="3048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ipsum dolor sit amet, minum consec tetur adipiscing elit.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Mauris sit amet enim eget odio lorem venenatis egestas. Donec vitae molestie enim.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Aenean id mauris adipiscing accumsan, iaculis urna sit amet, facilisis velit.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95633" y="757317"/>
            <a:ext cx="304499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363032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910696" y="200558"/>
            <a:ext cx="1514057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1041805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8" y="5136641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7" y="447964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6" y="3276171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5286384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1041805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8" y="5136641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7" y="447964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6" y="3276171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5286384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180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35375" y="3197413"/>
            <a:ext cx="10099325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189686" y="0"/>
            <a:ext cx="16571371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8"/>
          <a:ext cx="12192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433" y="5455612"/>
            <a:ext cx="8534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MONTH </a:t>
            </a:r>
            <a:r>
              <a:rPr lang="en-US" dirty="0" err="1"/>
              <a:t>DAte</a:t>
            </a:r>
            <a:r>
              <a:rPr lang="en-US" dirty="0"/>
              <a:t>, YEAR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2434" y="4466210"/>
            <a:ext cx="3382786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504827"/>
            <a:ext cx="1658003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048469" y="504826"/>
            <a:ext cx="188212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64117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Background Image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42434" y="4453468"/>
            <a:ext cx="8650817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3" y="5459484"/>
            <a:ext cx="4866216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504827"/>
            <a:ext cx="1658003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6837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94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64" y="1439863"/>
            <a:ext cx="11241024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705600" y="910939"/>
            <a:ext cx="54864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5791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776415"/>
            <a:ext cx="11106149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531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064000" y="923637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8128000" y="923637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90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62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42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08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038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04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086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9352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810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9906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3048000" y="932691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096000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932690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12192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>
            <a:off x="1214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4262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10358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310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048000" y="932691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6096000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144000" y="932690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352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00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9448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12192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9708153" y="6560478"/>
            <a:ext cx="199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1117" y="6564320"/>
            <a:ext cx="3088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0" i="0" kern="0" spc="20" dirty="0">
                <a:solidFill>
                  <a:schemeClr val="accent1"/>
                </a:solidFill>
                <a:latin typeface="Trebuchet MS"/>
                <a:cs typeface="Trebuchet MS"/>
              </a:rPr>
              <a:t>DIFFERENT SHAPES OF</a:t>
            </a:r>
            <a:r>
              <a:rPr lang="hu-HU" sz="800" b="0" i="0" kern="0" spc="20" baseline="0" dirty="0">
                <a:solidFill>
                  <a:schemeClr val="accent1"/>
                </a:solidFill>
                <a:latin typeface="Trebuchet MS"/>
                <a:cs typeface="Trebuchet MS"/>
              </a:rPr>
              <a:t> DATA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11399" y="6589746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  <p:sldLayoutId id="2147483742" r:id="rId4"/>
    <p:sldLayoutId id="214748374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097336" y="5648108"/>
            <a:ext cx="6400800" cy="381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SEPTEMBER 2024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9570" y="5658559"/>
            <a:ext cx="2113143" cy="360099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Laszlo Sallo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29205" y="2853054"/>
            <a:ext cx="8194675" cy="1875963"/>
          </a:xfrm>
        </p:spPr>
        <p:txBody>
          <a:bodyPr/>
          <a:lstStyle/>
          <a:p>
            <a:r>
              <a:rPr lang="en-US" sz="3600" dirty="0"/>
              <a:t>DATA ENGINEERING 1</a:t>
            </a:r>
          </a:p>
          <a:p>
            <a:r>
              <a:rPr lang="en-US" sz="3600" dirty="0"/>
              <a:t> 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 MODELING AND JOINS</a:t>
            </a:r>
          </a:p>
        </p:txBody>
      </p:sp>
      <p:pic>
        <p:nvPicPr>
          <p:cNvPr id="1026" name="Picture 2" descr="https://www.ceu.edu/sites/default/files/media/user-5/ceulogo_0_1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 b="17355"/>
          <a:stretch>
            <a:fillRect/>
          </a:stretch>
        </p:blipFill>
        <p:spPr bwMode="auto">
          <a:xfrm>
            <a:off x="391732" y="590910"/>
            <a:ext cx="3337873" cy="10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7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1D388-04F7-45C4-8380-6F1AD1BC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80" y="976807"/>
            <a:ext cx="75436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D89CD-0472-40CF-AC94-85B0285E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69" y="1066123"/>
            <a:ext cx="78940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INNER JOIN 1:1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6F1BF-CA08-48FD-9EC4-B3D8FE3D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27"/>
          <a:stretch/>
        </p:blipFill>
        <p:spPr>
          <a:xfrm>
            <a:off x="2779971" y="1038715"/>
            <a:ext cx="6505581" cy="50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INNER JOIN </a:t>
            </a:r>
            <a:r>
              <a:rPr lang="en-US" dirty="0" err="1"/>
              <a:t>1:N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A5F860-F226-4F96-85E1-DC4EECDA2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45571"/>
              </p:ext>
            </p:extLst>
          </p:nvPr>
        </p:nvGraphicFramePr>
        <p:xfrm>
          <a:off x="4192760" y="1119934"/>
          <a:ext cx="3945916" cy="537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1523680" imgH="29295000" progId="PhotoshopElements.Image.15">
                  <p:embed/>
                </p:oleObj>
              </mc:Choice>
              <mc:Fallback>
                <p:oleObj name="Image" r:id="rId2" imgW="21523680" imgH="29295000" progId="PhotoshopElements.Image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A5F860-F226-4F96-85E1-DC4EECDA2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2760" y="1119934"/>
                        <a:ext cx="3945916" cy="537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INNER JOIN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89B6A-72E7-492F-9541-91B5FCC9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09" y="2072617"/>
            <a:ext cx="3423642" cy="31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LEFT 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00B55-8410-485D-98B7-F5B7C5BF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93" y="1313180"/>
            <a:ext cx="79940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LEFT JOIN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9E7F9-B899-45EC-BA32-6E0EAB410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9"/>
          <a:stretch/>
        </p:blipFill>
        <p:spPr>
          <a:xfrm>
            <a:off x="3727700" y="1041859"/>
            <a:ext cx="4829431" cy="52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2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LEFT JOIN </a:t>
            </a:r>
            <a:r>
              <a:rPr lang="en-US" dirty="0" err="1"/>
              <a:t>1:N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64555-173F-4001-BE5A-1B6EF386D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9" b="3880"/>
          <a:stretch/>
        </p:blipFill>
        <p:spPr>
          <a:xfrm>
            <a:off x="4057829" y="1243954"/>
            <a:ext cx="3987732" cy="51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LEFT JOIN 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7CB4D-F4E8-465C-9673-9AA26456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63" y="1952863"/>
            <a:ext cx="3091458" cy="28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2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RIGHT JOIN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88CD7-205C-4386-AF3A-78A98D65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719" y="1241608"/>
            <a:ext cx="4464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2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9189"/>
            <a:ext cx="12192000" cy="932688"/>
          </a:xfrm>
        </p:spPr>
        <p:txBody>
          <a:bodyPr/>
          <a:lstStyle/>
          <a:p>
            <a:r>
              <a:rPr lang="en-US" dirty="0"/>
              <a:t>DATA MODELING -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15477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RIGHT JOIN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D3E6B-1706-478A-9C9B-133F71B42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"/>
          <a:stretch/>
        </p:blipFill>
        <p:spPr>
          <a:xfrm>
            <a:off x="4792888" y="2323738"/>
            <a:ext cx="2820055" cy="27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2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FULL JOIN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0C96A-58BC-45A3-818A-A3D6A447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98" y="1252669"/>
            <a:ext cx="79593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8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FULL JOIN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D6972-EA2D-49E3-B40E-11BABC4DB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9"/>
          <a:stretch/>
        </p:blipFill>
        <p:spPr>
          <a:xfrm>
            <a:off x="4204048" y="1040240"/>
            <a:ext cx="3718920" cy="53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9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FULL JOIN FORM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70C30-6C0E-46EF-B68F-0DB1E1EB2791}"/>
              </a:ext>
            </a:extLst>
          </p:cNvPr>
          <p:cNvGrpSpPr/>
          <p:nvPr/>
        </p:nvGrpSpPr>
        <p:grpSpPr>
          <a:xfrm>
            <a:off x="2665049" y="2397314"/>
            <a:ext cx="5471780" cy="2794895"/>
            <a:chOff x="836261" y="747841"/>
            <a:chExt cx="7295707" cy="37265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70500D-FB6C-4B63-B7DB-9D51E16A4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4062" y="1338262"/>
              <a:ext cx="6107906" cy="313610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7082F7-9C26-4466-B834-0F341679E7D9}"/>
                </a:ext>
              </a:extLst>
            </p:cNvPr>
            <p:cNvSpPr/>
            <p:nvPr/>
          </p:nvSpPr>
          <p:spPr>
            <a:xfrm>
              <a:off x="836261" y="747841"/>
              <a:ext cx="3354065" cy="1623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3593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ONE-TO-ONE (1:1) RELATIONSHIP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85893C-10BC-5947-B018-F4EF8B86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08" y="1837797"/>
            <a:ext cx="6884450" cy="15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2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ONE-TO-MANY (</a:t>
            </a:r>
            <a:r>
              <a:rPr lang="en-US" dirty="0" err="1"/>
              <a:t>1:N</a:t>
            </a:r>
            <a:r>
              <a:rPr lang="en-US" dirty="0"/>
              <a:t>) RELATIONSHIP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70BF2C5-148B-0A4D-8FA6-FF9A21E5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08" y="1774083"/>
            <a:ext cx="7458783" cy="16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C5933E-8EFB-BEE1-443B-0D006B1EC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64424"/>
              </p:ext>
            </p:extLst>
          </p:nvPr>
        </p:nvGraphicFramePr>
        <p:xfrm>
          <a:off x="2366608" y="4262745"/>
          <a:ext cx="2177789" cy="98753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8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</a:tblGrid>
              <a:tr h="233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BOOK_ID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BOOK_TITLE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Accelerate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Švejk</a:t>
                      </a:r>
                      <a:endParaRPr lang="en-US" sz="11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Phoenix Project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659BA5-5660-93AF-26B1-7798B230D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29436"/>
              </p:ext>
            </p:extLst>
          </p:nvPr>
        </p:nvGraphicFramePr>
        <p:xfrm>
          <a:off x="6410739" y="3900350"/>
          <a:ext cx="4452731" cy="1265747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73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23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  <a:gridCol w="713831">
                  <a:extLst>
                    <a:ext uri="{9D8B030D-6E8A-4147-A177-3AD203B41FA5}">
                      <a16:colId xmlns:a16="http://schemas.microsoft.com/office/drawing/2014/main" val="1449490744"/>
                    </a:ext>
                  </a:extLst>
                </a:gridCol>
                <a:gridCol w="2484783">
                  <a:extLst>
                    <a:ext uri="{9D8B030D-6E8A-4147-A177-3AD203B41FA5}">
                      <a16:colId xmlns:a16="http://schemas.microsoft.com/office/drawing/2014/main" val="2931076901"/>
                    </a:ext>
                  </a:extLst>
                </a:gridCol>
              </a:tblGrid>
              <a:tr h="26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PAGE_ID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PAGE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BOOK_ID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PAGE_CONTENT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This is the kind of foresight 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The art of constructing a…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Great times call for great men 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47346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“Bill Palmer here” I say 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MANY-TO-MANY (</a:t>
            </a:r>
            <a:r>
              <a:rPr lang="en-US" dirty="0" err="1"/>
              <a:t>M:N</a:t>
            </a:r>
            <a:r>
              <a:rPr lang="en-US" dirty="0"/>
              <a:t>) RELATIONSHIP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ED65BA-062A-2E49-8549-EC2B1BC4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08" y="1847857"/>
            <a:ext cx="6793765" cy="15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3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MANY-TO-MANY (</a:t>
            </a:r>
            <a:r>
              <a:rPr lang="en-US" dirty="0" err="1"/>
              <a:t>M:N</a:t>
            </a:r>
            <a:r>
              <a:rPr lang="en-US" dirty="0"/>
              <a:t>) RELATIONSHIP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717A3B-D73B-6C1A-B5E4-A58908D7B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60495"/>
              </p:ext>
            </p:extLst>
          </p:nvPr>
        </p:nvGraphicFramePr>
        <p:xfrm>
          <a:off x="8252057" y="4988648"/>
          <a:ext cx="2177789" cy="98753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8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</a:tblGrid>
              <a:tr h="233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BOOK_ID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BOOK_TITLE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Accelerate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Švejk</a:t>
                      </a:r>
                      <a:endParaRPr lang="en-US" sz="11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Phoenix Project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285836-EC78-433C-A519-4F56EB22E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08728"/>
              </p:ext>
            </p:extLst>
          </p:nvPr>
        </p:nvGraphicFramePr>
        <p:xfrm>
          <a:off x="1617770" y="4971854"/>
          <a:ext cx="2177789" cy="1265747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8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</a:tblGrid>
              <a:tr h="26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AUTHOR_ID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AUTHOR_NAME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Gene Kim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Nicole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Forsgren</a:t>
                      </a:r>
                      <a:endParaRPr lang="en-US" sz="11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Jaroslav </a:t>
                      </a:r>
                      <a:r>
                        <a:rPr lang="en-US" sz="11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Hašek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47346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Jez Humble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BD0AB2-5A01-4537-138F-66A30CF77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09666"/>
              </p:ext>
            </p:extLst>
          </p:nvPr>
        </p:nvGraphicFramePr>
        <p:xfrm>
          <a:off x="5084841" y="4971854"/>
          <a:ext cx="2217406" cy="151702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108703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  <a:gridCol w="1108703">
                  <a:extLst>
                    <a:ext uri="{9D8B030D-6E8A-4147-A177-3AD203B41FA5}">
                      <a16:colId xmlns:a16="http://schemas.microsoft.com/office/drawing/2014/main" val="2530062250"/>
                    </a:ext>
                  </a:extLst>
                </a:gridCol>
              </a:tblGrid>
              <a:tr h="26062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AUTHOR_ID_FK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BOOK_ID_FK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47346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77794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C945579-7378-0D3F-7E33-7175DCB01525}"/>
              </a:ext>
            </a:extLst>
          </p:cNvPr>
          <p:cNvSpPr/>
          <p:nvPr/>
        </p:nvSpPr>
        <p:spPr>
          <a:xfrm>
            <a:off x="1789041" y="4338346"/>
            <a:ext cx="168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AUTHORS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F77A7-ED86-F892-9478-DB2660FD2382}"/>
              </a:ext>
            </a:extLst>
          </p:cNvPr>
          <p:cNvSpPr/>
          <p:nvPr/>
        </p:nvSpPr>
        <p:spPr>
          <a:xfrm>
            <a:off x="8539949" y="4358268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BOOKS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DE22B-C81D-D4CE-E1F2-7B61CDFDF872}"/>
              </a:ext>
            </a:extLst>
          </p:cNvPr>
          <p:cNvSpPr/>
          <p:nvPr/>
        </p:nvSpPr>
        <p:spPr>
          <a:xfrm>
            <a:off x="4734300" y="4358560"/>
            <a:ext cx="2918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AUTHORS_BOOKS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7CA84E-04ED-3728-CAE4-5F9BA327F85B}"/>
              </a:ext>
            </a:extLst>
          </p:cNvPr>
          <p:cNvGrpSpPr/>
          <p:nvPr/>
        </p:nvGrpSpPr>
        <p:grpSpPr>
          <a:xfrm>
            <a:off x="2364518" y="1312313"/>
            <a:ext cx="7462963" cy="2481824"/>
            <a:chOff x="2364518" y="1312313"/>
            <a:chExt cx="7462963" cy="2481824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027CD86-3714-D24C-A27D-240E23946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518" y="1312313"/>
              <a:ext cx="7462963" cy="248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F10B02-4661-B5A3-E49F-305052448000}"/>
                </a:ext>
              </a:extLst>
            </p:cNvPr>
            <p:cNvSpPr txBox="1"/>
            <p:nvPr/>
          </p:nvSpPr>
          <p:spPr>
            <a:xfrm>
              <a:off x="8435522" y="2896152"/>
              <a:ext cx="1124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HU" dirty="0"/>
                <a:t>Books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19036E-FDDB-9C16-0BEA-D92F068ACB62}"/>
                </a:ext>
              </a:extLst>
            </p:cNvPr>
            <p:cNvSpPr txBox="1"/>
            <p:nvPr/>
          </p:nvSpPr>
          <p:spPr>
            <a:xfrm>
              <a:off x="2766246" y="2183893"/>
              <a:ext cx="1124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HU" dirty="0"/>
                <a:t>Authors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315244-5537-439D-3C18-4086010503EC}"/>
                </a:ext>
              </a:extLst>
            </p:cNvPr>
            <p:cNvSpPr txBox="1"/>
            <p:nvPr/>
          </p:nvSpPr>
          <p:spPr>
            <a:xfrm>
              <a:off x="5631312" y="2221065"/>
              <a:ext cx="1124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HU" dirty="0"/>
                <a:t>Books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ACEEF-6EE9-59BA-B5FA-FE4380F81E77}"/>
                </a:ext>
              </a:extLst>
            </p:cNvPr>
            <p:cNvSpPr txBox="1"/>
            <p:nvPr/>
          </p:nvSpPr>
          <p:spPr>
            <a:xfrm>
              <a:off x="5533766" y="2970022"/>
              <a:ext cx="1124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HU" dirty="0"/>
                <a:t>Authors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3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09B1-6A9F-148F-33AC-319AC66C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2A889-0790-5378-BACB-7B57EE5AE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46E5A-CBE7-3430-B6F9-61710986F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9189"/>
            <a:ext cx="12192000" cy="932688"/>
          </a:xfrm>
        </p:spPr>
        <p:txBody>
          <a:bodyPr/>
          <a:lstStyle/>
          <a:p>
            <a:r>
              <a:rPr lang="en-US" dirty="0"/>
              <a:t>DATA MODELING IN MYSQL WORKBENCH</a:t>
            </a:r>
          </a:p>
        </p:txBody>
      </p:sp>
      <p:pic>
        <p:nvPicPr>
          <p:cNvPr id="5" name="Picture 4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E3B8F979-DEED-FF64-1FBC-10131DD1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35" y="1551331"/>
            <a:ext cx="6658389" cy="41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9189"/>
            <a:ext cx="12192000" cy="932688"/>
          </a:xfrm>
        </p:spPr>
        <p:txBody>
          <a:bodyPr/>
          <a:lstStyle/>
          <a:p>
            <a:r>
              <a:rPr lang="en-US" dirty="0"/>
              <a:t>DATA JOINING</a:t>
            </a:r>
          </a:p>
        </p:txBody>
      </p:sp>
    </p:spTree>
    <p:extLst>
      <p:ext uri="{BB962C8B-B14F-4D97-AF65-F5344CB8AC3E}">
        <p14:creationId xmlns:p14="http://schemas.microsoft.com/office/powerpoint/2010/main" val="39937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D279-ABB4-494D-9343-A824E3BB5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A147-6019-482C-89B8-8F5BAE2DB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FD437-67A3-4DC1-9951-2CE2DDDE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92" y="1388935"/>
            <a:ext cx="7378816" cy="50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3484"/>
      </p:ext>
    </p:extLst>
  </p:cSld>
  <p:clrMapOvr>
    <a:masterClrMapping/>
  </p:clrMapOvr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3C081-4081-47AD-A9A6-9F18F525DA1D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28582</TotalTime>
  <Words>216</Words>
  <Application>Microsoft Macintosh PowerPoint</Application>
  <PresentationFormat>Widescreen</PresentationFormat>
  <Paragraphs>95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Lucida Grande</vt:lpstr>
      <vt:lpstr>Trebuchet MS</vt:lpstr>
      <vt:lpstr>Epam_PPT_Template</vt:lpstr>
      <vt:lpstr>Custom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Laszlo Sallo</cp:lastModifiedBy>
  <cp:revision>1703</cp:revision>
  <cp:lastPrinted>2014-07-09T13:30:36Z</cp:lastPrinted>
  <dcterms:created xsi:type="dcterms:W3CDTF">2014-07-08T13:27:24Z</dcterms:created>
  <dcterms:modified xsi:type="dcterms:W3CDTF">2024-10-16T11:03:42Z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