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4"/>
    <p:sldMasterId id="2147483730" r:id="rId5"/>
  </p:sldMasterIdLst>
  <p:notesMasterIdLst>
    <p:notesMasterId r:id="rId69"/>
  </p:notesMasterIdLst>
  <p:handoutMasterIdLst>
    <p:handoutMasterId r:id="rId70"/>
  </p:handoutMasterIdLst>
  <p:sldIdLst>
    <p:sldId id="669" r:id="rId6"/>
    <p:sldId id="677" r:id="rId7"/>
    <p:sldId id="696" r:id="rId8"/>
    <p:sldId id="712" r:id="rId9"/>
    <p:sldId id="710" r:id="rId10"/>
    <p:sldId id="711" r:id="rId11"/>
    <p:sldId id="709" r:id="rId12"/>
    <p:sldId id="723" r:id="rId13"/>
    <p:sldId id="636" r:id="rId14"/>
    <p:sldId id="724" r:id="rId15"/>
    <p:sldId id="631" r:id="rId16"/>
    <p:sldId id="714" r:id="rId17"/>
    <p:sldId id="644" r:id="rId18"/>
    <p:sldId id="649" r:id="rId19"/>
    <p:sldId id="650" r:id="rId20"/>
    <p:sldId id="672" r:id="rId21"/>
    <p:sldId id="713" r:id="rId22"/>
    <p:sldId id="726" r:id="rId23"/>
    <p:sldId id="729" r:id="rId24"/>
    <p:sldId id="730" r:id="rId25"/>
    <p:sldId id="731" r:id="rId26"/>
    <p:sldId id="733" r:id="rId27"/>
    <p:sldId id="735" r:id="rId28"/>
    <p:sldId id="791" r:id="rId29"/>
    <p:sldId id="738" r:id="rId30"/>
    <p:sldId id="739" r:id="rId31"/>
    <p:sldId id="740" r:id="rId32"/>
    <p:sldId id="741" r:id="rId33"/>
    <p:sldId id="678" r:id="rId34"/>
    <p:sldId id="680" r:id="rId35"/>
    <p:sldId id="681" r:id="rId36"/>
    <p:sldId id="743" r:id="rId37"/>
    <p:sldId id="684" r:id="rId38"/>
    <p:sldId id="744" r:id="rId39"/>
    <p:sldId id="748" r:id="rId40"/>
    <p:sldId id="749" r:id="rId41"/>
    <p:sldId id="750" r:id="rId42"/>
    <p:sldId id="702" r:id="rId43"/>
    <p:sldId id="704" r:id="rId44"/>
    <p:sldId id="752" r:id="rId45"/>
    <p:sldId id="751" r:id="rId46"/>
    <p:sldId id="754" r:id="rId47"/>
    <p:sldId id="755" r:id="rId48"/>
    <p:sldId id="775" r:id="rId49"/>
    <p:sldId id="767" r:id="rId50"/>
    <p:sldId id="765" r:id="rId51"/>
    <p:sldId id="766" r:id="rId52"/>
    <p:sldId id="776" r:id="rId53"/>
    <p:sldId id="762" r:id="rId54"/>
    <p:sldId id="778" r:id="rId55"/>
    <p:sldId id="779" r:id="rId56"/>
    <p:sldId id="780" r:id="rId57"/>
    <p:sldId id="781" r:id="rId58"/>
    <p:sldId id="737" r:id="rId59"/>
    <p:sldId id="782" r:id="rId60"/>
    <p:sldId id="783" r:id="rId61"/>
    <p:sldId id="784" r:id="rId62"/>
    <p:sldId id="736" r:id="rId63"/>
    <p:sldId id="785" r:id="rId64"/>
    <p:sldId id="786" r:id="rId65"/>
    <p:sldId id="788" r:id="rId66"/>
    <p:sldId id="787" r:id="rId67"/>
    <p:sldId id="790" r:id="rId68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3" userDrawn="1">
          <p15:clr>
            <a:srgbClr val="A4A3A4"/>
          </p15:clr>
        </p15:guide>
        <p15:guide id="2" orient="horz" pos="764" userDrawn="1">
          <p15:clr>
            <a:srgbClr val="A4A3A4"/>
          </p15:clr>
        </p15:guide>
        <p15:guide id="3" orient="horz" pos="3544" userDrawn="1">
          <p15:clr>
            <a:srgbClr val="A4A3A4"/>
          </p15:clr>
        </p15:guide>
        <p15:guide id="4" orient="horz" pos="2159" userDrawn="1">
          <p15:clr>
            <a:srgbClr val="A4A3A4"/>
          </p15:clr>
        </p15:guide>
        <p15:guide id="5" orient="horz" pos="1374" userDrawn="1">
          <p15:clr>
            <a:srgbClr val="A4A3A4"/>
          </p15:clr>
        </p15:guide>
        <p15:guide id="6" orient="horz" pos="3699" userDrawn="1">
          <p15:clr>
            <a:srgbClr val="A4A3A4"/>
          </p15:clr>
        </p15:guide>
        <p15:guide id="7" orient="horz" pos="1151" userDrawn="1">
          <p15:clr>
            <a:srgbClr val="A4A3A4"/>
          </p15:clr>
        </p15:guide>
        <p15:guide id="8" pos="3896" userDrawn="1">
          <p15:clr>
            <a:srgbClr val="A4A3A4"/>
          </p15:clr>
        </p15:guide>
        <p15:guide id="9" pos="521" userDrawn="1">
          <p15:clr>
            <a:srgbClr val="A4A3A4"/>
          </p15:clr>
        </p15:guide>
        <p15:guide id="10" pos="4211" userDrawn="1">
          <p15:clr>
            <a:srgbClr val="A4A3A4"/>
          </p15:clr>
        </p15:guide>
        <p15:guide id="11" pos="7299" userDrawn="1">
          <p15:clr>
            <a:srgbClr val="A4A3A4"/>
          </p15:clr>
        </p15:guide>
        <p15:guide id="12" pos="5316" userDrawn="1">
          <p15:clr>
            <a:srgbClr val="A4A3A4"/>
          </p15:clr>
        </p15:guide>
        <p15:guide id="13" pos="291" userDrawn="1">
          <p15:clr>
            <a:srgbClr val="A4A3A4"/>
          </p15:clr>
        </p15:guide>
        <p15:guide id="14" pos="343" userDrawn="1">
          <p15:clr>
            <a:srgbClr val="A4A3A4"/>
          </p15:clr>
        </p15:guide>
        <p15:guide id="15" pos="6809" userDrawn="1">
          <p15:clr>
            <a:srgbClr val="A4A3A4"/>
          </p15:clr>
        </p15:guide>
        <p15:guide id="16" pos="6888" userDrawn="1">
          <p15:clr>
            <a:srgbClr val="A4A3A4"/>
          </p15:clr>
        </p15:guide>
        <p15:guide id="17" pos="647" userDrawn="1">
          <p15:clr>
            <a:srgbClr val="A4A3A4"/>
          </p15:clr>
        </p15:guide>
        <p15:guide id="18" orient="horz" pos="1167" userDrawn="1">
          <p15:clr>
            <a:srgbClr val="A4A3A4"/>
          </p15:clr>
        </p15:guide>
        <p15:guide id="19" pos="3949" userDrawn="1">
          <p15:clr>
            <a:srgbClr val="A4A3A4"/>
          </p15:clr>
        </p15:guide>
        <p15:guide id="20" pos="344" userDrawn="1">
          <p15:clr>
            <a:srgbClr val="A4A3A4"/>
          </p15:clr>
        </p15:guide>
        <p15:guide id="21" pos="72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" initials="A" lastIdx="64" clrIdx="0"/>
  <p:cmAuthor id="2" name="Jillian Baum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BDD5"/>
    <a:srgbClr val="4D4D4D"/>
    <a:srgbClr val="999999"/>
    <a:srgbClr val="E7E7E8"/>
    <a:srgbClr val="4F5683"/>
    <a:srgbClr val="88DAE7"/>
    <a:srgbClr val="242C65"/>
    <a:srgbClr val="CDD0D1"/>
    <a:srgbClr val="C9CCD7"/>
    <a:srgbClr val="D7F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561" autoAdjust="0"/>
    <p:restoredTop sz="81581" autoAdjust="0"/>
  </p:normalViewPr>
  <p:slideViewPr>
    <p:cSldViewPr snapToGrid="0">
      <p:cViewPr varScale="1">
        <p:scale>
          <a:sx n="169" d="100"/>
          <a:sy n="169" d="100"/>
        </p:scale>
        <p:origin x="3304" y="184"/>
      </p:cViewPr>
      <p:guideLst>
        <p:guide orient="horz" pos="373"/>
        <p:guide orient="horz" pos="764"/>
        <p:guide orient="horz" pos="3544"/>
        <p:guide orient="horz" pos="2159"/>
        <p:guide orient="horz" pos="1374"/>
        <p:guide orient="horz" pos="3699"/>
        <p:guide orient="horz" pos="1151"/>
        <p:guide pos="3896"/>
        <p:guide pos="521"/>
        <p:guide pos="4211"/>
        <p:guide pos="7299"/>
        <p:guide pos="5316"/>
        <p:guide pos="291"/>
        <p:guide pos="343"/>
        <p:guide pos="6809"/>
        <p:guide pos="6888"/>
        <p:guide pos="647"/>
        <p:guide orient="horz" pos="1167"/>
        <p:guide pos="3949"/>
        <p:guide pos="344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F5E9BF7-95E4-A242-BA1D-05FDCF603BE6}" type="datetime1">
              <a:rPr lang="en-US" smtClean="0"/>
              <a:t>10/15/24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DDDC95D-4A3A-7D4E-AF7C-745F2732B1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6456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65DBCB1-0306-AD41-9452-11E7C08D5C04}" type="datetime1">
              <a:rPr lang="en-US" smtClean="0"/>
              <a:t>10/15/24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AE90029-A909-AD4E-9775-A0D64990AD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720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2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31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403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866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672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373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034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75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53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15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866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723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078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345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418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330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F0E35-7CFA-DBAB-DFC2-1F40EC141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37C767-867C-95EC-32B0-192A637D3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217BE6-2B2B-7EFF-A11D-681922736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5C79D-90D1-BB31-D391-9FE3A0F9CA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38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2922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901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1391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458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60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0324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5819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113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870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7087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5972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8669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4658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8545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756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97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7299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2705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8180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130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1638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563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322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4424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635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7227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154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8866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786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420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854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056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INSTEAD</a:t>
            </a:r>
            <a:r>
              <a:rPr lang="en-US" baseline="0" noProof="0" dirty="0"/>
              <a:t> OF EXPLORING EMPIRICALLY 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9843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1628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8432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144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621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32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551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48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442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1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1770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" y="926332"/>
            <a:ext cx="1038225" cy="557606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 dirty="0">
              <a:solidFill>
                <a:srgbClr val="2FC2D9"/>
              </a:solidFill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767821" y="3477648"/>
            <a:ext cx="548640" cy="411480"/>
          </a:xfrm>
          <a:prstGeom prst="ellipse">
            <a:avLst/>
          </a:prstGeom>
          <a:solidFill>
            <a:srgbClr val="2FC2D9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1500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0" y="46335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 userDrawn="1"/>
        </p:nvSpPr>
        <p:spPr>
          <a:xfrm>
            <a:off x="767821" y="1630376"/>
            <a:ext cx="548640" cy="41148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 Black"/>
                <a:cs typeface="Arial Black"/>
              </a:rPr>
              <a:t>1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0" y="2786304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 userDrawn="1"/>
        </p:nvSpPr>
        <p:spPr>
          <a:xfrm>
            <a:off x="767821" y="5324921"/>
            <a:ext cx="548640" cy="411480"/>
          </a:xfrm>
          <a:prstGeom prst="ellipse">
            <a:avLst/>
          </a:prstGeom>
          <a:solidFill>
            <a:srgbClr val="2FC2D9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1500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1490133" y="1422400"/>
            <a:ext cx="2387600" cy="8890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LOREM IPSUM DOLOR SIT AMET DIAM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4" hasCustomPrompt="1"/>
          </p:nvPr>
        </p:nvSpPr>
        <p:spPr>
          <a:xfrm>
            <a:off x="4114800" y="1206500"/>
            <a:ext cx="7552267" cy="1333500"/>
          </a:xfrm>
          <a:prstGeom prst="rect">
            <a:avLst/>
          </a:prstGeom>
        </p:spPr>
        <p:txBody>
          <a:bodyPr vert="horz" anchor="ctr" anchorCtr="0"/>
          <a:lstStyle>
            <a:lvl1pPr marL="173736" marR="0" indent="-173736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400" baseline="0"/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  <a:p>
            <a:pPr lvl="0"/>
            <a:r>
              <a:rPr lang="en-US" dirty="0"/>
              <a:t>Se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magna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  <a:p>
            <a:pPr marL="173736" marR="0" lvl="0" indent="-173736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1490133" y="3238500"/>
            <a:ext cx="2387600" cy="8890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LOREM IPSUM DOLOR SIT AMET DIAM</a:t>
            </a:r>
          </a:p>
        </p:txBody>
      </p:sp>
      <p:sp>
        <p:nvSpPr>
          <p:cNvPr id="20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4114800" y="3022600"/>
            <a:ext cx="7552267" cy="1333500"/>
          </a:xfrm>
          <a:prstGeom prst="rect">
            <a:avLst/>
          </a:prstGeom>
        </p:spPr>
        <p:txBody>
          <a:bodyPr vert="horz" anchor="ctr" anchorCtr="0"/>
          <a:lstStyle>
            <a:lvl1pPr marL="173736" marR="0" indent="-173736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400" baseline="0"/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  <a:p>
            <a:pPr lvl="0"/>
            <a:r>
              <a:rPr lang="en-US" dirty="0"/>
              <a:t>Se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magna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  <a:p>
            <a:pPr marL="173736" marR="0" lvl="0" indent="-173736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1490133" y="5080000"/>
            <a:ext cx="2387600" cy="8890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LOREM IPSUM DOLOR SIT AMET DIAM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28" hasCustomPrompt="1"/>
          </p:nvPr>
        </p:nvSpPr>
        <p:spPr>
          <a:xfrm>
            <a:off x="4114800" y="4864100"/>
            <a:ext cx="7552267" cy="1333500"/>
          </a:xfrm>
          <a:prstGeom prst="rect">
            <a:avLst/>
          </a:prstGeom>
        </p:spPr>
        <p:txBody>
          <a:bodyPr vert="horz" anchor="ctr" anchorCtr="0"/>
          <a:lstStyle>
            <a:lvl1pPr marL="173736" marR="0" indent="-173736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400" baseline="0"/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  <a:p>
            <a:pPr lvl="0"/>
            <a:r>
              <a:rPr lang="en-US" dirty="0"/>
              <a:t>Se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magna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  <a:p>
            <a:pPr marL="173736" marR="0" lvl="0" indent="-173736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41069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-4"/>
            <a:ext cx="12192000" cy="929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5400" dir="5400000" rotWithShape="0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11651" y="119512"/>
            <a:ext cx="8610608" cy="724866"/>
          </a:xfrm>
          <a:prstGeom prst="rect">
            <a:avLst/>
          </a:prstGeom>
        </p:spPr>
        <p:txBody>
          <a:bodyPr vert="horz" lIns="91440" tIns="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 dirty="0"/>
              <a:t>client name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223912" y="328466"/>
            <a:ext cx="0" cy="27432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12192000" y="943718"/>
            <a:ext cx="0" cy="5598499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>
            <a:spLocks noGrp="1"/>
          </p:cNvSpPr>
          <p:nvPr>
            <p:ph idx="1" hasCustomPrompt="1"/>
          </p:nvPr>
        </p:nvSpPr>
        <p:spPr>
          <a:xfrm>
            <a:off x="6370488" y="1761513"/>
            <a:ext cx="5242560" cy="3657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3038" indent="-173038">
              <a:lnSpc>
                <a:spcPts val="1600"/>
              </a:lnSpc>
              <a:spcBef>
                <a:spcPts val="0"/>
              </a:spcBef>
              <a:spcAft>
                <a:spcPts val="1300"/>
              </a:spcAft>
              <a:buClr>
                <a:srgbClr val="2FC2D9"/>
              </a:buClr>
              <a:buFont typeface="Arial"/>
              <a:buChar char="•"/>
              <a:defRPr sz="1600" baseline="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400"/>
            </a:lvl3pPr>
          </a:lstStyle>
          <a:p>
            <a:pPr marL="173038" indent="-173038">
              <a:buClr>
                <a:srgbClr val="2FC2D9"/>
              </a:buClr>
            </a:pPr>
            <a:r>
              <a:rPr lang="en-US" dirty="0">
                <a:solidFill>
                  <a:srgbClr val="444444"/>
                </a:solidFill>
              </a:rPr>
              <a:t>Click to add bulleted list</a:t>
            </a:r>
          </a:p>
          <a:p>
            <a:pPr marL="173038" indent="-173038">
              <a:buClr>
                <a:srgbClr val="2FC2D9"/>
              </a:buClr>
            </a:pPr>
            <a:r>
              <a:rPr lang="en-US" dirty="0">
                <a:solidFill>
                  <a:srgbClr val="444444"/>
                </a:solidFill>
              </a:rPr>
              <a:t>Click to add bulleted list</a:t>
            </a:r>
          </a:p>
          <a:p>
            <a:pPr marL="173038" indent="-173038">
              <a:buClr>
                <a:srgbClr val="2FC2D9"/>
              </a:buClr>
            </a:pPr>
            <a:r>
              <a:rPr lang="en-US" dirty="0">
                <a:solidFill>
                  <a:srgbClr val="444444"/>
                </a:solidFill>
              </a:rPr>
              <a:t>Click to add bulleted list</a:t>
            </a:r>
          </a:p>
          <a:p>
            <a:pPr marL="173038" indent="-173038">
              <a:buClr>
                <a:srgbClr val="2FC2D9"/>
              </a:buClr>
            </a:pPr>
            <a:r>
              <a:rPr lang="en-US" dirty="0">
                <a:solidFill>
                  <a:srgbClr val="444444"/>
                </a:solidFill>
              </a:rPr>
              <a:t>Click to add bulleted list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0" hasCustomPrompt="1"/>
          </p:nvPr>
        </p:nvSpPr>
        <p:spPr>
          <a:xfrm>
            <a:off x="484715" y="1761513"/>
            <a:ext cx="5242560" cy="3657600"/>
          </a:xfrm>
          <a:prstGeom prst="rect">
            <a:avLst/>
          </a:prstGeom>
        </p:spPr>
        <p:txBody>
          <a:bodyPr tIns="4572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300"/>
              </a:spcAft>
              <a:buNone/>
              <a:defRPr sz="16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>
                <a:solidFill>
                  <a:srgbClr val="444444"/>
                </a:solidFill>
              </a:rPr>
              <a:t>Click to add text - Lorem </a:t>
            </a:r>
            <a:r>
              <a:rPr lang="en-US" dirty="0" err="1">
                <a:solidFill>
                  <a:srgbClr val="444444"/>
                </a:solidFill>
              </a:rPr>
              <a:t>ipsum</a:t>
            </a:r>
            <a:r>
              <a:rPr lang="en-US" dirty="0">
                <a:solidFill>
                  <a:srgbClr val="444444"/>
                </a:solidFill>
              </a:rPr>
              <a:t> dolor sit </a:t>
            </a:r>
            <a:r>
              <a:rPr lang="en-US" dirty="0" err="1">
                <a:solidFill>
                  <a:srgbClr val="444444"/>
                </a:solidFill>
              </a:rPr>
              <a:t>amet</a:t>
            </a:r>
            <a:r>
              <a:rPr lang="en-US" dirty="0">
                <a:solidFill>
                  <a:srgbClr val="444444"/>
                </a:solidFill>
              </a:rPr>
              <a:t>, </a:t>
            </a:r>
            <a:r>
              <a:rPr lang="en-US" dirty="0" err="1">
                <a:solidFill>
                  <a:srgbClr val="444444"/>
                </a:solidFill>
              </a:rPr>
              <a:t>consectetur</a:t>
            </a:r>
            <a:r>
              <a:rPr lang="en-US" dirty="0">
                <a:solidFill>
                  <a:srgbClr val="444444"/>
                </a:solidFill>
              </a:rPr>
              <a:t> adipiscing </a:t>
            </a:r>
            <a:r>
              <a:rPr lang="en-US" dirty="0" err="1">
                <a:solidFill>
                  <a:srgbClr val="444444"/>
                </a:solidFill>
              </a:rPr>
              <a:t>elit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Ut</a:t>
            </a:r>
            <a:r>
              <a:rPr lang="en-US" dirty="0">
                <a:solidFill>
                  <a:srgbClr val="444444"/>
                </a:solidFill>
              </a:rPr>
              <a:t> vitae </a:t>
            </a:r>
            <a:r>
              <a:rPr lang="en-US" dirty="0" err="1">
                <a:solidFill>
                  <a:srgbClr val="444444"/>
                </a:solidFill>
              </a:rPr>
              <a:t>laoreet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Sed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eleifend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lorem</a:t>
            </a:r>
            <a:r>
              <a:rPr lang="en-US" dirty="0">
                <a:solidFill>
                  <a:srgbClr val="444444"/>
                </a:solidFill>
              </a:rPr>
              <a:t> a </a:t>
            </a:r>
            <a:r>
              <a:rPr lang="en-US" dirty="0" err="1">
                <a:solidFill>
                  <a:srgbClr val="444444"/>
                </a:solidFill>
              </a:rPr>
              <a:t>purus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tincidunt</a:t>
            </a:r>
            <a:r>
              <a:rPr lang="en-US" dirty="0">
                <a:solidFill>
                  <a:srgbClr val="444444"/>
                </a:solidFill>
              </a:rPr>
              <a:t>, a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Praesent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justo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nec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metus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auctor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volutpat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Morbi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mattis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eros</a:t>
            </a:r>
            <a:r>
              <a:rPr lang="en-US" dirty="0">
                <a:solidFill>
                  <a:srgbClr val="444444"/>
                </a:solidFill>
              </a:rPr>
              <a:t>, adipiscing </a:t>
            </a:r>
            <a:r>
              <a:rPr lang="en-US" dirty="0" err="1">
                <a:solidFill>
                  <a:srgbClr val="444444"/>
                </a:solidFill>
              </a:rPr>
              <a:t>tempor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lorem</a:t>
            </a:r>
            <a:r>
              <a:rPr lang="en-US" dirty="0">
                <a:solidFill>
                  <a:srgbClr val="444444"/>
                </a:solidFill>
              </a:rPr>
              <a:t> …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33340" y="256310"/>
            <a:ext cx="1514057" cy="48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57531" y="1345462"/>
            <a:ext cx="1745863" cy="295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433398" y="1345462"/>
            <a:ext cx="1745863" cy="295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</p:spTree>
    <p:extLst>
      <p:ext uri="{BB962C8B-B14F-4D97-AF65-F5344CB8AC3E}">
        <p14:creationId xmlns:p14="http://schemas.microsoft.com/office/powerpoint/2010/main" val="3899584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Insert Case Study Image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49742"/>
            <a:ext cx="12192000" cy="5082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itle 1"/>
          <p:cNvSpPr>
            <a:spLocks noGrp="1"/>
          </p:cNvSpPr>
          <p:nvPr>
            <p:ph type="title" idx="4294967295" hasCustomPrompt="1"/>
          </p:nvPr>
        </p:nvSpPr>
        <p:spPr>
          <a:xfrm>
            <a:off x="363032" y="269597"/>
            <a:ext cx="7612569" cy="72486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CASE STUDY CLIENT NAME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28589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CASE STUDY IMAGERY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51792" y="0"/>
            <a:ext cx="354020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tl" rotWithShape="0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041131" y="939062"/>
            <a:ext cx="2041264" cy="295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8910695" y="1422400"/>
            <a:ext cx="3048000" cy="435789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736" indent="-173736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</a:pPr>
            <a:r>
              <a:rPr lang="en-US" sz="1400" dirty="0">
                <a:solidFill>
                  <a:srgbClr val="444444"/>
                </a:solidFill>
                <a:latin typeface="Trebuchet MS"/>
                <a:ea typeface="ＭＳ Ｐゴシック" pitchFamily="34" charset="-128"/>
                <a:cs typeface="Trebuchet MS"/>
              </a:rPr>
              <a:t>Lorem </a:t>
            </a:r>
            <a:r>
              <a:rPr lang="en-US" sz="1400" dirty="0">
                <a:solidFill>
                  <a:srgbClr val="444444"/>
                </a:solidFill>
                <a:latin typeface="Trebuchet MS"/>
                <a:cs typeface="Trebuchet MS"/>
              </a:rPr>
              <a:t>ipsum dolor sit amet, minum consec tetur adipiscing elit. </a:t>
            </a:r>
          </a:p>
          <a:p>
            <a:pPr marL="173736" indent="-173736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</a:pPr>
            <a:r>
              <a:rPr lang="en-US" sz="1400" dirty="0">
                <a:solidFill>
                  <a:srgbClr val="444444"/>
                </a:solidFill>
                <a:latin typeface="Trebuchet MS"/>
                <a:cs typeface="Trebuchet MS"/>
              </a:rPr>
              <a:t>Mauris sit amet enim eget odio lorem venenatis egestas. Donec vitae molestie enim. </a:t>
            </a:r>
          </a:p>
          <a:p>
            <a:pPr marL="173736" indent="-173736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</a:pPr>
            <a:r>
              <a:rPr lang="en-US" sz="1400" dirty="0">
                <a:solidFill>
                  <a:srgbClr val="444444"/>
                </a:solidFill>
                <a:latin typeface="Trebuchet MS"/>
                <a:cs typeface="Trebuchet MS"/>
              </a:rPr>
              <a:t>Aenean id mauris adipiscing accumsan, iaculis urna sit amet, facilisis velit.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895633" y="757317"/>
            <a:ext cx="3044999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 userDrawn="1">
            <p:ph type="title" idx="4294967295" hasCustomPrompt="1"/>
          </p:nvPr>
        </p:nvSpPr>
        <p:spPr>
          <a:xfrm>
            <a:off x="363032" y="269597"/>
            <a:ext cx="7612569" cy="72486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CASE STUDY CLIENT NAME</a:t>
            </a:r>
            <a:endParaRPr lang="en-US" sz="180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910696" y="200558"/>
            <a:ext cx="1514057" cy="4551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en-US" dirty="0"/>
              <a:t>Insert logo</a:t>
            </a:r>
          </a:p>
        </p:txBody>
      </p:sp>
    </p:spTree>
    <p:extLst>
      <p:ext uri="{BB962C8B-B14F-4D97-AF65-F5344CB8AC3E}">
        <p14:creationId xmlns:p14="http://schemas.microsoft.com/office/powerpoint/2010/main" val="3955958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349742"/>
            <a:ext cx="12192000" cy="5082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Insert Image</a:t>
            </a:r>
          </a:p>
        </p:txBody>
      </p:sp>
      <p:sp>
        <p:nvSpPr>
          <p:cNvPr id="8" name="Text Placeholder 13"/>
          <p:cNvSpPr txBox="1">
            <a:spLocks/>
          </p:cNvSpPr>
          <p:nvPr userDrawn="1"/>
        </p:nvSpPr>
        <p:spPr>
          <a:xfrm>
            <a:off x="1041805" y="3328611"/>
            <a:ext cx="8650817" cy="92333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163208" y="5136641"/>
            <a:ext cx="5012270" cy="647100"/>
          </a:xfrm>
          <a:prstGeom prst="rect">
            <a:avLst/>
          </a:prstGeom>
          <a:solidFill>
            <a:srgbClr val="2FC2D9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3800" b="0" i="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42900" indent="0">
              <a:buNone/>
              <a:defRPr sz="3800" b="0" i="0" cap="all">
                <a:latin typeface="Arial Black"/>
                <a:cs typeface="Arial Black"/>
              </a:defRPr>
            </a:lvl2pPr>
            <a:lvl3pPr marL="685800" indent="0">
              <a:buNone/>
              <a:defRPr sz="3800" b="0" i="0" cap="all">
                <a:latin typeface="Arial Black"/>
                <a:cs typeface="Arial Black"/>
              </a:defRPr>
            </a:lvl3pPr>
            <a:lvl4pPr marL="1028700" indent="0">
              <a:buNone/>
              <a:defRPr sz="3800" b="0" i="0" cap="all">
                <a:latin typeface="Arial Black"/>
                <a:cs typeface="Arial Black"/>
              </a:defRPr>
            </a:lvl4pPr>
            <a:lvl5pPr marL="1371600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And Line 3 Here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63207" y="4479647"/>
            <a:ext cx="3688189" cy="647100"/>
          </a:xfrm>
          <a:prstGeom prst="rect">
            <a:avLst/>
          </a:prstGeom>
          <a:solidFill>
            <a:srgbClr val="2FC2D9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3800" b="0" i="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42900" indent="0">
              <a:buNone/>
              <a:defRPr sz="3800" b="0" i="0" cap="all">
                <a:latin typeface="Arial Black"/>
                <a:cs typeface="Arial Black"/>
              </a:defRPr>
            </a:lvl2pPr>
            <a:lvl3pPr marL="685800" indent="0">
              <a:buNone/>
              <a:defRPr sz="3800" b="0" i="0" cap="all">
                <a:latin typeface="Arial Black"/>
                <a:cs typeface="Arial Black"/>
              </a:defRPr>
            </a:lvl3pPr>
            <a:lvl4pPr marL="1028700" indent="0">
              <a:buNone/>
              <a:defRPr sz="3800" b="0" i="0" cap="all">
                <a:latin typeface="Arial Black"/>
                <a:cs typeface="Arial Black"/>
              </a:defRPr>
            </a:lvl4pPr>
            <a:lvl5pPr marL="1371600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Line 2 Here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1155506" y="3276171"/>
            <a:ext cx="3727752" cy="28469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68580" tIns="34290" rIns="68580" bIns="3429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OPTIONAL EYEBROW HEADER HERE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1163207" y="3831947"/>
            <a:ext cx="5286384" cy="647100"/>
          </a:xfrm>
          <a:prstGeom prst="rect">
            <a:avLst/>
          </a:prstGeom>
          <a:solidFill>
            <a:srgbClr val="2FC2D9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3800" b="0" i="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42900" indent="0">
              <a:buNone/>
              <a:defRPr sz="3800" b="0" i="0" cap="all">
                <a:latin typeface="Arial Black"/>
                <a:cs typeface="Arial Black"/>
              </a:defRPr>
            </a:lvl2pPr>
            <a:lvl3pPr marL="685800" indent="0">
              <a:buNone/>
              <a:defRPr sz="3800" b="0" i="0" cap="all">
                <a:latin typeface="Arial Black"/>
                <a:cs typeface="Arial Black"/>
              </a:defRPr>
            </a:lvl3pPr>
            <a:lvl4pPr marL="1028700" indent="0">
              <a:buNone/>
              <a:defRPr sz="3800" b="0" i="0" cap="all">
                <a:latin typeface="Arial Black"/>
                <a:cs typeface="Arial Black"/>
              </a:defRPr>
            </a:lvl4pPr>
            <a:lvl5pPr marL="1371600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Type Line 1 Here</a:t>
            </a:r>
          </a:p>
        </p:txBody>
      </p:sp>
    </p:spTree>
    <p:extLst>
      <p:ext uri="{BB962C8B-B14F-4D97-AF65-F5344CB8AC3E}">
        <p14:creationId xmlns:p14="http://schemas.microsoft.com/office/powerpoint/2010/main" val="2953686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6" descr="Pattern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3"/>
          <p:cNvSpPr txBox="1">
            <a:spLocks/>
          </p:cNvSpPr>
          <p:nvPr userDrawn="1"/>
        </p:nvSpPr>
        <p:spPr>
          <a:xfrm>
            <a:off x="1041805" y="3328611"/>
            <a:ext cx="8650817" cy="92333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163208" y="5136641"/>
            <a:ext cx="5012270" cy="647100"/>
          </a:xfrm>
          <a:prstGeom prst="rect">
            <a:avLst/>
          </a:prstGeom>
          <a:solidFill>
            <a:srgbClr val="2FC2D9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3800" b="0" i="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42900" indent="0">
              <a:buNone/>
              <a:defRPr sz="3800" b="0" i="0" cap="all">
                <a:latin typeface="Arial Black"/>
                <a:cs typeface="Arial Black"/>
              </a:defRPr>
            </a:lvl2pPr>
            <a:lvl3pPr marL="685800" indent="0">
              <a:buNone/>
              <a:defRPr sz="3800" b="0" i="0" cap="all">
                <a:latin typeface="Arial Black"/>
                <a:cs typeface="Arial Black"/>
              </a:defRPr>
            </a:lvl3pPr>
            <a:lvl4pPr marL="1028700" indent="0">
              <a:buNone/>
              <a:defRPr sz="3800" b="0" i="0" cap="all">
                <a:latin typeface="Arial Black"/>
                <a:cs typeface="Arial Black"/>
              </a:defRPr>
            </a:lvl4pPr>
            <a:lvl5pPr marL="1371600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And Line 3 Here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63207" y="4479647"/>
            <a:ext cx="3688189" cy="647100"/>
          </a:xfrm>
          <a:prstGeom prst="rect">
            <a:avLst/>
          </a:prstGeom>
          <a:solidFill>
            <a:srgbClr val="2FC2D9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3800" b="0" i="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42900" indent="0">
              <a:buNone/>
              <a:defRPr sz="3800" b="0" i="0" cap="all">
                <a:latin typeface="Arial Black"/>
                <a:cs typeface="Arial Black"/>
              </a:defRPr>
            </a:lvl2pPr>
            <a:lvl3pPr marL="685800" indent="0">
              <a:buNone/>
              <a:defRPr sz="3800" b="0" i="0" cap="all">
                <a:latin typeface="Arial Black"/>
                <a:cs typeface="Arial Black"/>
              </a:defRPr>
            </a:lvl3pPr>
            <a:lvl4pPr marL="1028700" indent="0">
              <a:buNone/>
              <a:defRPr sz="3800" b="0" i="0" cap="all">
                <a:latin typeface="Arial Black"/>
                <a:cs typeface="Arial Black"/>
              </a:defRPr>
            </a:lvl4pPr>
            <a:lvl5pPr marL="1371600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Line 2 Here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1155506" y="3276171"/>
            <a:ext cx="3727752" cy="28469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68580" tIns="34290" rIns="68580" bIns="3429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OPTIONAL EYEBROW HEADER HERE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1163207" y="3831947"/>
            <a:ext cx="5286384" cy="647100"/>
          </a:xfrm>
          <a:prstGeom prst="rect">
            <a:avLst/>
          </a:prstGeom>
          <a:solidFill>
            <a:srgbClr val="2FC2D9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3800" b="0" i="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42900" indent="0">
              <a:buNone/>
              <a:defRPr sz="3800" b="0" i="0" cap="all">
                <a:latin typeface="Arial Black"/>
                <a:cs typeface="Arial Black"/>
              </a:defRPr>
            </a:lvl2pPr>
            <a:lvl3pPr marL="685800" indent="0">
              <a:buNone/>
              <a:defRPr sz="3800" b="0" i="0" cap="all">
                <a:latin typeface="Arial Black"/>
                <a:cs typeface="Arial Black"/>
              </a:defRPr>
            </a:lvl3pPr>
            <a:lvl4pPr marL="1028700" indent="0">
              <a:buNone/>
              <a:defRPr sz="3800" b="0" i="0" cap="all">
                <a:latin typeface="Arial Black"/>
                <a:cs typeface="Arial Black"/>
              </a:defRPr>
            </a:lvl4pPr>
            <a:lvl5pPr marL="1371600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Type Line 1 Here</a:t>
            </a:r>
          </a:p>
        </p:txBody>
      </p:sp>
    </p:spTree>
    <p:extLst>
      <p:ext uri="{BB962C8B-B14F-4D97-AF65-F5344CB8AC3E}">
        <p14:creationId xmlns:p14="http://schemas.microsoft.com/office/powerpoint/2010/main" val="642818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A9CB0"/>
              </a:gs>
              <a:gs pos="100000">
                <a:srgbClr val="2FC2D9"/>
              </a:gs>
            </a:gsLst>
            <a:lin ang="1764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endParaRPr lang="en-US" sz="1800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835375" y="3197413"/>
            <a:ext cx="10099325" cy="2921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800">
                <a:solidFill>
                  <a:schemeClr val="bg1"/>
                </a:solidFill>
                <a:latin typeface="Arial Black"/>
                <a:cs typeface="Arial Black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-2189686" y="0"/>
            <a:ext cx="16571371" cy="72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48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31930536"/>
              </p:ext>
            </p:extLst>
          </p:nvPr>
        </p:nvGraphicFramePr>
        <p:xfrm>
          <a:off x="-1" y="935108"/>
          <a:ext cx="12192000" cy="55303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6276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M3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M4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M6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M7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M8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M9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M10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M11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M12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7589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88353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339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42433" y="5455612"/>
            <a:ext cx="8534400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MONTH </a:t>
            </a:r>
            <a:r>
              <a:rPr lang="en-US" dirty="0" err="1"/>
              <a:t>DAte</a:t>
            </a:r>
            <a:r>
              <a:rPr lang="en-US" dirty="0"/>
              <a:t>, YEAR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42434" y="4466210"/>
            <a:ext cx="3382786" cy="360099"/>
          </a:xfrm>
          <a:prstGeom prst="rect">
            <a:avLst/>
          </a:prstGeom>
          <a:solidFill>
            <a:schemeClr val="accent2"/>
          </a:solidFill>
        </p:spPr>
        <p:txBody>
          <a:bodyPr wrap="none" tIns="36576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800" cap="all" baseline="0">
                <a:solidFill>
                  <a:srgbClr val="FFFFFF"/>
                </a:solidFill>
                <a:latin typeface="Arial Black"/>
                <a:cs typeface="Arial Black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37173" y="504827"/>
            <a:ext cx="1658003" cy="458237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3048469" y="504826"/>
            <a:ext cx="1882121" cy="458881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764117" y="571499"/>
            <a:ext cx="0" cy="34738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42433" y="2075578"/>
            <a:ext cx="9213851" cy="61811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100" spc="-200">
                <a:solidFill>
                  <a:schemeClr val="tx1"/>
                </a:solidFill>
                <a:latin typeface="Arial Black"/>
                <a:cs typeface="Arial Black"/>
              </a:defRPr>
            </a:lvl1pPr>
            <a:lvl2pPr>
              <a:defRPr sz="6000">
                <a:latin typeface="Arial Black"/>
                <a:cs typeface="Arial Black"/>
              </a:defRPr>
            </a:lvl2pPr>
            <a:lvl3pPr>
              <a:defRPr sz="6000">
                <a:latin typeface="Arial Black"/>
                <a:cs typeface="Arial Black"/>
              </a:defRPr>
            </a:lvl3pPr>
            <a:lvl4pPr>
              <a:defRPr sz="6000">
                <a:latin typeface="Arial Black"/>
                <a:cs typeface="Arial Black"/>
              </a:defRPr>
            </a:lvl4pPr>
            <a:lvl5pPr>
              <a:defRPr sz="60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68741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475488" y="1435607"/>
            <a:ext cx="1124102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>
                <a:solidFill>
                  <a:srgbClr val="444444"/>
                </a:solidFill>
              </a:rPr>
              <a:t>Click to add text - Lorem </a:t>
            </a:r>
            <a:r>
              <a:rPr lang="en-US" dirty="0" err="1">
                <a:solidFill>
                  <a:srgbClr val="444444"/>
                </a:solidFill>
              </a:rPr>
              <a:t>ipsum</a:t>
            </a:r>
            <a:r>
              <a:rPr lang="en-US" dirty="0">
                <a:solidFill>
                  <a:srgbClr val="444444"/>
                </a:solidFill>
              </a:rPr>
              <a:t> dolor sit </a:t>
            </a:r>
            <a:r>
              <a:rPr lang="en-US" dirty="0" err="1">
                <a:solidFill>
                  <a:srgbClr val="444444"/>
                </a:solidFill>
              </a:rPr>
              <a:t>amet</a:t>
            </a:r>
            <a:r>
              <a:rPr lang="en-US" dirty="0">
                <a:solidFill>
                  <a:srgbClr val="444444"/>
                </a:solidFill>
              </a:rPr>
              <a:t>, </a:t>
            </a:r>
            <a:r>
              <a:rPr lang="en-US" dirty="0" err="1">
                <a:solidFill>
                  <a:srgbClr val="444444"/>
                </a:solidFill>
              </a:rPr>
              <a:t>consectetur</a:t>
            </a:r>
            <a:r>
              <a:rPr lang="en-US" dirty="0">
                <a:solidFill>
                  <a:srgbClr val="444444"/>
                </a:solidFill>
              </a:rPr>
              <a:t> adipiscing </a:t>
            </a:r>
            <a:r>
              <a:rPr lang="en-US" dirty="0" err="1">
                <a:solidFill>
                  <a:srgbClr val="444444"/>
                </a:solidFill>
              </a:rPr>
              <a:t>elit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Ut</a:t>
            </a:r>
            <a:r>
              <a:rPr lang="en-US" dirty="0">
                <a:solidFill>
                  <a:srgbClr val="444444"/>
                </a:solidFill>
              </a:rPr>
              <a:t> vitae </a:t>
            </a:r>
            <a:r>
              <a:rPr lang="en-US" dirty="0" err="1">
                <a:solidFill>
                  <a:srgbClr val="444444"/>
                </a:solidFill>
              </a:rPr>
              <a:t>laoreet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Sed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eleifend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lorem</a:t>
            </a:r>
            <a:r>
              <a:rPr lang="en-US" dirty="0">
                <a:solidFill>
                  <a:srgbClr val="444444"/>
                </a:solidFill>
              </a:rPr>
              <a:t> a </a:t>
            </a:r>
            <a:r>
              <a:rPr lang="en-US" dirty="0" err="1">
                <a:solidFill>
                  <a:srgbClr val="444444"/>
                </a:solidFill>
              </a:rPr>
              <a:t>purus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tincidunt</a:t>
            </a:r>
            <a:r>
              <a:rPr lang="en-US" dirty="0">
                <a:solidFill>
                  <a:srgbClr val="444444"/>
                </a:solidFill>
              </a:rPr>
              <a:t>, a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Praesent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justo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nec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metus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auctor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volutpat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Morbi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mattis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eros</a:t>
            </a:r>
            <a:r>
              <a:rPr lang="en-US" dirty="0">
                <a:solidFill>
                  <a:srgbClr val="444444"/>
                </a:solidFill>
              </a:rPr>
              <a:t>, </a:t>
            </a:r>
            <a:r>
              <a:rPr lang="en-US" dirty="0" err="1">
                <a:solidFill>
                  <a:srgbClr val="444444"/>
                </a:solidFill>
              </a:rPr>
              <a:t>adipiscing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tempor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lorem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varius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eget</a:t>
            </a:r>
            <a:r>
              <a:rPr lang="en-US" dirty="0">
                <a:solidFill>
                  <a:srgbClr val="444444"/>
                </a:solidFill>
              </a:rPr>
              <a:t>…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solidFill>
                  <a:schemeClr val="bg1">
                    <a:lumMod val="65000"/>
                  </a:schemeClr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24276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 baseline="0"/>
            </a:lvl1pPr>
          </a:lstStyle>
          <a:p>
            <a:endParaRPr lang="en-US" dirty="0"/>
          </a:p>
          <a:p>
            <a:r>
              <a:rPr lang="en-US" dirty="0"/>
              <a:t>Background Image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42433" y="2075578"/>
            <a:ext cx="9213851" cy="61811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100" spc="-200">
                <a:solidFill>
                  <a:schemeClr val="bg1"/>
                </a:solidFill>
                <a:latin typeface="Arial Black"/>
                <a:cs typeface="Arial Black"/>
              </a:defRPr>
            </a:lvl1pPr>
            <a:lvl2pPr>
              <a:defRPr sz="6000">
                <a:latin typeface="Arial Black"/>
                <a:cs typeface="Arial Black"/>
              </a:defRPr>
            </a:lvl2pPr>
            <a:lvl3pPr>
              <a:defRPr sz="6000">
                <a:latin typeface="Arial Black"/>
                <a:cs typeface="Arial Black"/>
              </a:defRPr>
            </a:lvl3pPr>
            <a:lvl4pPr>
              <a:defRPr sz="6000">
                <a:latin typeface="Arial Black"/>
                <a:cs typeface="Arial Black"/>
              </a:defRPr>
            </a:lvl4pPr>
            <a:lvl5pPr>
              <a:defRPr sz="60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42434" y="4453468"/>
            <a:ext cx="8650817" cy="3749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842433" y="5459484"/>
            <a:ext cx="4866216" cy="373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37173" y="504827"/>
            <a:ext cx="1658003" cy="458237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690082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34845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964" y="1439863"/>
            <a:ext cx="11241024" cy="457200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SzPct val="140000"/>
              <a:buFont typeface="+mj-lt"/>
              <a:buAutoNum type="arabicPeriod"/>
              <a:defRPr sz="1600" baseline="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1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numbered list</a:t>
            </a:r>
          </a:p>
          <a:p>
            <a:pPr lvl="0"/>
            <a:r>
              <a:rPr lang="en-US" dirty="0"/>
              <a:t>Click to add numbered list</a:t>
            </a:r>
          </a:p>
          <a:p>
            <a:pPr lvl="0"/>
            <a:r>
              <a:rPr lang="en-US" dirty="0"/>
              <a:t>Click to add numbered list</a:t>
            </a:r>
          </a:p>
          <a:p>
            <a:pPr lvl="0"/>
            <a:r>
              <a:rPr lang="en-US" dirty="0"/>
              <a:t>Click to add numbered list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solidFill>
                  <a:schemeClr val="bg1">
                    <a:lumMod val="65000"/>
                  </a:schemeClr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737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80484" y="1439862"/>
            <a:ext cx="1124102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3736" marR="0" indent="-173736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600" baseline="0"/>
            </a:lvl1pPr>
            <a:lvl2pPr marL="557784" indent="-210312">
              <a:lnSpc>
                <a:spcPct val="120000"/>
              </a:lnSpc>
              <a:spcBef>
                <a:spcPts val="288"/>
              </a:spcBef>
              <a:buSzPct val="100000"/>
              <a:buFont typeface="Lucida Grande"/>
              <a:buChar char="–"/>
              <a:defRPr sz="1400" baseline="0"/>
            </a:lvl2pPr>
            <a:lvl3pPr marL="859536" indent="-173736">
              <a:lnSpc>
                <a:spcPct val="120000"/>
              </a:lnSpc>
              <a:spcBef>
                <a:spcPts val="264"/>
              </a:spcBef>
              <a:defRPr sz="1400" baseline="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solidFill>
                  <a:schemeClr val="bg1">
                    <a:lumMod val="65000"/>
                  </a:schemeClr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5456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705600" y="910939"/>
            <a:ext cx="5486400" cy="55778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480484" y="1439862"/>
            <a:ext cx="57912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3736" marR="0" indent="-173736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6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61315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480484" y="1776415"/>
            <a:ext cx="11106149" cy="41964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73736" marR="0" indent="-173736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6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57531" y="1345462"/>
            <a:ext cx="1745863" cy="295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</p:spTree>
    <p:extLst>
      <p:ext uri="{BB962C8B-B14F-4D97-AF65-F5344CB8AC3E}">
        <p14:creationId xmlns:p14="http://schemas.microsoft.com/office/powerpoint/2010/main" val="223806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4064000" y="923637"/>
            <a:ext cx="0" cy="5576455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V="1">
            <a:off x="8128000" y="923637"/>
            <a:ext cx="0" cy="5576455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0" y="3712442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560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990527" y="2612360"/>
            <a:ext cx="1162947" cy="295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256492" y="2954876"/>
            <a:ext cx="2631016" cy="33942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000"/>
            </a:lvl1pPr>
            <a:lvl2pPr marL="342900" indent="0">
              <a:buNone/>
              <a:defRPr sz="800"/>
            </a:lvl2pPr>
            <a:lvl3pPr marL="685800" indent="0">
              <a:buNone/>
              <a:defRPr sz="8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762000" y="1200727"/>
            <a:ext cx="1524000" cy="11430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9C2D7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942527" y="2612360"/>
            <a:ext cx="1162947" cy="295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08492" y="2954876"/>
            <a:ext cx="2631016" cy="33942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000"/>
            </a:lvl1pPr>
            <a:lvl2pPr marL="342900" indent="0">
              <a:buNone/>
              <a:defRPr sz="800"/>
            </a:lvl2pPr>
            <a:lvl3pPr marL="685800" indent="0">
              <a:buNone/>
              <a:defRPr sz="8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7038527" y="2612360"/>
            <a:ext cx="1162947" cy="295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304492" y="2954876"/>
            <a:ext cx="2631016" cy="33942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000"/>
            </a:lvl1pPr>
            <a:lvl2pPr marL="342900" indent="0">
              <a:buNone/>
              <a:defRPr sz="800"/>
            </a:lvl2pPr>
            <a:lvl3pPr marL="685800" indent="0">
              <a:buNone/>
              <a:defRPr sz="8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0086527" y="2612360"/>
            <a:ext cx="1162947" cy="295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9352492" y="2954876"/>
            <a:ext cx="2631016" cy="33942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000"/>
            </a:lvl1pPr>
            <a:lvl2pPr marL="342900" indent="0">
              <a:buNone/>
              <a:defRPr sz="800"/>
            </a:lvl2pPr>
            <a:lvl3pPr marL="685800" indent="0">
              <a:buNone/>
              <a:defRPr sz="8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3810000" y="1200727"/>
            <a:ext cx="1524000" cy="11430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9C2D7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1" hasCustomPrompt="1"/>
          </p:nvPr>
        </p:nvSpPr>
        <p:spPr>
          <a:xfrm>
            <a:off x="6858000" y="1200727"/>
            <a:ext cx="1524000" cy="11430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9C2D7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9906000" y="1200727"/>
            <a:ext cx="1524000" cy="11430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9C2D7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/>
              <a:t>Headshot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 flipV="1">
            <a:off x="3048000" y="932691"/>
            <a:ext cx="0" cy="5536205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6096000" y="944426"/>
            <a:ext cx="1" cy="5524471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9144000" y="932690"/>
            <a:ext cx="1" cy="5536207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304800" y="3505200"/>
            <a:ext cx="2438400" cy="27432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3352800" y="3505200"/>
            <a:ext cx="2438400" cy="27432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6400800" y="3505200"/>
            <a:ext cx="2438400" cy="27432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9448800" y="3505200"/>
            <a:ext cx="2438400" cy="27432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9906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939800"/>
            <a:ext cx="12192000" cy="371168"/>
          </a:xfrm>
          <a:prstGeom prst="rect">
            <a:avLst/>
          </a:prstGeom>
          <a:solidFill>
            <a:srgbClr val="2FC2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Oval 18"/>
          <p:cNvSpPr/>
          <p:nvPr userDrawn="1"/>
        </p:nvSpPr>
        <p:spPr>
          <a:xfrm>
            <a:off x="1214279" y="1214873"/>
            <a:ext cx="619443" cy="464582"/>
          </a:xfrm>
          <a:prstGeom prst="ellipse">
            <a:avLst/>
          </a:prstGeom>
          <a:solidFill>
            <a:srgbClr val="2FC2D9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Black"/>
                <a:cs typeface="Arial Black"/>
              </a:rPr>
              <a:t>1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4262279" y="1214873"/>
            <a:ext cx="619443" cy="464582"/>
          </a:xfrm>
          <a:prstGeom prst="ellipse">
            <a:avLst/>
          </a:prstGeom>
          <a:solidFill>
            <a:srgbClr val="2FC2D9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Black"/>
                <a:cs typeface="Arial Black"/>
              </a:rPr>
              <a:t>2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10358279" y="1214873"/>
            <a:ext cx="619443" cy="464582"/>
          </a:xfrm>
          <a:prstGeom prst="ellipse">
            <a:avLst/>
          </a:prstGeom>
          <a:solidFill>
            <a:srgbClr val="2FC2D9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Black"/>
                <a:cs typeface="Arial Black"/>
              </a:rPr>
              <a:t>4</a:t>
            </a:r>
          </a:p>
        </p:txBody>
      </p:sp>
      <p:sp>
        <p:nvSpPr>
          <p:cNvPr id="24" name="Oval 23"/>
          <p:cNvSpPr/>
          <p:nvPr userDrawn="1"/>
        </p:nvSpPr>
        <p:spPr>
          <a:xfrm>
            <a:off x="7310279" y="1214873"/>
            <a:ext cx="619443" cy="464582"/>
          </a:xfrm>
          <a:prstGeom prst="ellipse">
            <a:avLst/>
          </a:prstGeom>
          <a:solidFill>
            <a:srgbClr val="2FC2D9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Black"/>
                <a:cs typeface="Arial Black"/>
              </a:rPr>
              <a:t>3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3048000" y="932691"/>
            <a:ext cx="0" cy="5536205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6096000" y="944426"/>
            <a:ext cx="1" cy="5524471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9144000" y="932690"/>
            <a:ext cx="1" cy="5536207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304800" y="2601468"/>
            <a:ext cx="2438400" cy="3200400"/>
          </a:xfrm>
          <a:prstGeom prst="rect">
            <a:avLst/>
          </a:prstGeom>
        </p:spPr>
        <p:txBody>
          <a:bodyPr vert="horz"/>
          <a:lstStyle>
            <a:lvl1pPr marL="128016" marR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128016" marR="0" lvl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128016" marR="0" lvl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3352800" y="2601468"/>
            <a:ext cx="2438400" cy="3200400"/>
          </a:xfrm>
          <a:prstGeom prst="rect">
            <a:avLst/>
          </a:prstGeom>
        </p:spPr>
        <p:txBody>
          <a:bodyPr vert="horz"/>
          <a:lstStyle>
            <a:lvl1pPr marL="128016" marR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128016" marR="0" lvl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128016" marR="0" lvl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6400800" y="2601468"/>
            <a:ext cx="2438400" cy="3200400"/>
          </a:xfrm>
          <a:prstGeom prst="rect">
            <a:avLst/>
          </a:prstGeom>
        </p:spPr>
        <p:txBody>
          <a:bodyPr vert="horz"/>
          <a:lstStyle>
            <a:lvl1pPr marL="128016" marR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128016" marR="0" lvl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128016" marR="0" lvl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9448800" y="2601468"/>
            <a:ext cx="2438400" cy="3200400"/>
          </a:xfrm>
          <a:prstGeom prst="rect">
            <a:avLst/>
          </a:prstGeom>
        </p:spPr>
        <p:txBody>
          <a:bodyPr vert="horz"/>
          <a:lstStyle>
            <a:lvl1pPr marL="128016" marR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128016" marR="0" lvl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128016" marR="0" lvl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304800" y="1801368"/>
            <a:ext cx="2438400" cy="713232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None/>
              <a:tabLst/>
              <a:defRPr sz="1400" baseline="0">
                <a:latin typeface="Arial Black"/>
                <a:cs typeface="Arial Black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</a:t>
            </a:r>
            <a:br>
              <a:rPr lang="en-US" dirty="0"/>
            </a:br>
            <a:r>
              <a:rPr lang="en-US" dirty="0"/>
              <a:t>IPSUM DOLOR</a:t>
            </a:r>
            <a:br>
              <a:rPr lang="en-US" dirty="0"/>
            </a:br>
            <a:r>
              <a:rPr lang="en-US" dirty="0"/>
              <a:t>SIT AMET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3352800" y="1801368"/>
            <a:ext cx="2438400" cy="713232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None/>
              <a:tabLst/>
              <a:defRPr sz="1400" baseline="0">
                <a:latin typeface="Arial Black"/>
                <a:cs typeface="Arial Black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</a:t>
            </a:r>
            <a:br>
              <a:rPr lang="en-US" dirty="0"/>
            </a:br>
            <a:r>
              <a:rPr lang="en-US" dirty="0"/>
              <a:t>IPSUM DOLOR</a:t>
            </a:r>
            <a:br>
              <a:rPr lang="en-US" dirty="0"/>
            </a:br>
            <a:r>
              <a:rPr lang="en-US" dirty="0"/>
              <a:t>SIT AMET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6400800" y="1801368"/>
            <a:ext cx="2438400" cy="713232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None/>
              <a:tabLst/>
              <a:defRPr sz="1400" baseline="0">
                <a:latin typeface="Arial Black"/>
                <a:cs typeface="Arial Black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</a:t>
            </a:r>
            <a:br>
              <a:rPr lang="en-US" dirty="0"/>
            </a:br>
            <a:r>
              <a:rPr lang="en-US" dirty="0"/>
              <a:t>IPSUM DOLOR</a:t>
            </a:r>
            <a:br>
              <a:rPr lang="en-US" dirty="0"/>
            </a:br>
            <a:r>
              <a:rPr lang="en-US" dirty="0"/>
              <a:t>SIT AMET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9448800" y="1801368"/>
            <a:ext cx="2438400" cy="713232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None/>
              <a:tabLst/>
              <a:defRPr sz="1400" baseline="0">
                <a:latin typeface="Arial Black"/>
                <a:cs typeface="Arial Black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</a:t>
            </a:r>
            <a:br>
              <a:rPr lang="en-US" dirty="0"/>
            </a:br>
            <a:r>
              <a:rPr lang="en-US" dirty="0"/>
              <a:t>IPSUM DOLOR</a:t>
            </a:r>
            <a:br>
              <a:rPr lang="en-US" dirty="0"/>
            </a:br>
            <a:r>
              <a:rPr lang="en-US" dirty="0"/>
              <a:t>SIT AMET</a:t>
            </a:r>
          </a:p>
        </p:txBody>
      </p:sp>
    </p:spTree>
    <p:extLst>
      <p:ext uri="{BB962C8B-B14F-4D97-AF65-F5344CB8AC3E}">
        <p14:creationId xmlns:p14="http://schemas.microsoft.com/office/powerpoint/2010/main" val="179748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500707"/>
            <a:ext cx="12192000" cy="3657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9708153" y="6560478"/>
            <a:ext cx="1991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2C0EDAD-27A0-9447-9004-E733B36B95C3}" type="slidenum">
              <a:rPr lang="en-US" sz="1000" b="0" i="0" smtClean="0">
                <a:solidFill>
                  <a:srgbClr val="CCCCCC"/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1000" b="0" i="0" dirty="0">
              <a:solidFill>
                <a:srgbClr val="CCCCCC"/>
              </a:solidFill>
              <a:latin typeface="Trebuchet MS"/>
              <a:cs typeface="Trebuchet MS"/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221117" y="6564320"/>
            <a:ext cx="3088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0" i="0" kern="0" spc="20" dirty="0">
                <a:solidFill>
                  <a:schemeClr val="accent1"/>
                </a:solidFill>
                <a:latin typeface="Trebuchet MS"/>
                <a:cs typeface="Trebuchet MS"/>
              </a:rPr>
              <a:t>DIFFERENT SHAPES OF</a:t>
            </a:r>
            <a:r>
              <a:rPr lang="hu-HU" sz="800" b="0" i="0" kern="0" spc="20" baseline="0" dirty="0">
                <a:solidFill>
                  <a:schemeClr val="accent1"/>
                </a:solidFill>
                <a:latin typeface="Trebuchet MS"/>
                <a:cs typeface="Trebuchet MS"/>
              </a:rPr>
              <a:t> DATA</a:t>
            </a:r>
            <a:endParaRPr lang="en-US" sz="800" b="0" i="0" kern="0" spc="20" dirty="0">
              <a:solidFill>
                <a:schemeClr val="accent1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311399" y="6589746"/>
            <a:ext cx="0" cy="164592"/>
          </a:xfrm>
          <a:prstGeom prst="line">
            <a:avLst/>
          </a:prstGeom>
          <a:ln w="31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52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705" r:id="rId2"/>
    <p:sldLayoutId id="2147483702" r:id="rId3"/>
    <p:sldLayoutId id="2147483711" r:id="rId4"/>
    <p:sldLayoutId id="2147483728" r:id="rId5"/>
    <p:sldLayoutId id="2147483712" r:id="rId6"/>
    <p:sldLayoutId id="2147483734" r:id="rId7"/>
    <p:sldLayoutId id="2147483736" r:id="rId8"/>
    <p:sldLayoutId id="2147483735" r:id="rId9"/>
    <p:sldLayoutId id="2147483737" r:id="rId10"/>
    <p:sldLayoutId id="2147483713" r:id="rId11"/>
    <p:sldLayoutId id="2147483727" r:id="rId12"/>
    <p:sldLayoutId id="2147483741" r:id="rId13"/>
    <p:sldLayoutId id="2147483698" r:id="rId14"/>
    <p:sldLayoutId id="2147483733" r:id="rId15"/>
    <p:sldLayoutId id="2147483706" r:id="rId16"/>
    <p:sldLayoutId id="2147483738" r:id="rId17"/>
    <p:sldLayoutId id="2147483739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600" kern="1200" cap="all" baseline="0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Trebuchet MS"/>
          <a:ea typeface="+mn-ea"/>
          <a:cs typeface="Trebuchet M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Trebuchet MS"/>
          <a:ea typeface="+mn-ea"/>
          <a:cs typeface="Trebuchet M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300" kern="1200">
          <a:solidFill>
            <a:schemeClr val="tx1"/>
          </a:solidFill>
          <a:latin typeface="Trebuchet MS"/>
          <a:ea typeface="+mn-ea"/>
          <a:cs typeface="Trebuchet M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100" kern="1200">
          <a:solidFill>
            <a:schemeClr val="tx1"/>
          </a:solidFill>
          <a:latin typeface="Trebuchet MS"/>
          <a:ea typeface="+mn-ea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41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40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hyperlink" Target="https://docs.influxdata.com/influxdb/v1.7/query_language/functions/#-1,-1,LAST" TargetMode="External"/><Relationship Id="rId18" Type="http://schemas.openxmlformats.org/officeDocument/2006/relationships/hyperlink" Target="https://docs.influxdata.com/influxdb/v1.7/query_language/functions/#atan" TargetMode="External"/><Relationship Id="rId26" Type="http://schemas.openxmlformats.org/officeDocument/2006/relationships/hyperlink" Target="https://docs.influxdata.com/influxdb/v1.7/query_language/functions/#ceil" TargetMode="External"/><Relationship Id="rId39" Type="http://schemas.openxmlformats.org/officeDocument/2006/relationships/hyperlink" Target="https://docs.influxdata.com/influxdb/v1.7/query_language/functions/#elapsed" TargetMode="External"/><Relationship Id="rId21" Type="http://schemas.openxmlformats.org/officeDocument/2006/relationships/hyperlink" Target="https://docs.influxdata.com/influxdb/v1.7/query_language/functions/#min" TargetMode="External"/><Relationship Id="rId34" Type="http://schemas.openxmlformats.org/officeDocument/2006/relationships/hyperlink" Target="https://docs.influxdata.com/influxdb/v1.7/query_language/functions/#cumulative-sum" TargetMode="External"/><Relationship Id="rId42" Type="http://schemas.openxmlformats.org/officeDocument/2006/relationships/hyperlink" Target="https://docs.influxdata.com/influxdb/v1.7/query_language/functions/#histogram" TargetMode="External"/><Relationship Id="rId47" Type="http://schemas.openxmlformats.org/officeDocument/2006/relationships/hyperlink" Target="https://docs.influxdata.com/influxdb/v1.7/query_language/functions/#moving-average" TargetMode="External"/><Relationship Id="rId50" Type="http://schemas.openxmlformats.org/officeDocument/2006/relationships/hyperlink" Target="https://docs.influxdata.com/influxdb/v1.7/query_language/functions/#pow" TargetMode="External"/><Relationship Id="rId7" Type="http://schemas.openxmlformats.org/officeDocument/2006/relationships/hyperlink" Target="https://docs.influxdata.com/influxdb/v1.7/query_language/functions/#chande-momentum-oscillator" TargetMode="External"/><Relationship Id="rId2" Type="http://schemas.openxmlformats.org/officeDocument/2006/relationships/notesSlide" Target="../notesSlides/notesSlide22.xml"/><Relationship Id="rId16" Type="http://schemas.openxmlformats.org/officeDocument/2006/relationships/hyperlink" Target="https://docs.influxdata.com/influxdb/v1.7/query_language/functions/#mean" TargetMode="External"/><Relationship Id="rId29" Type="http://schemas.openxmlformats.org/officeDocument/2006/relationships/hyperlink" Target="https://docs.influxdata.com/influxdb/v1.7/query_language/functions/#sample" TargetMode="External"/><Relationship Id="rId11" Type="http://schemas.openxmlformats.org/officeDocument/2006/relationships/hyperlink" Target="https://docs.influxdata.com/influxdb/v1.7/query_language/functions/#exponential-moving-average" TargetMode="External"/><Relationship Id="rId24" Type="http://schemas.openxmlformats.org/officeDocument/2006/relationships/hyperlink" Target="https://docs.influxdata.com/influxdb/v1.7/query_language/functions/#mode" TargetMode="External"/><Relationship Id="rId32" Type="http://schemas.openxmlformats.org/officeDocument/2006/relationships/hyperlink" Target="https://docs.influxdata.com/influxdb/v1.7/query_language/functions/#stddev" TargetMode="External"/><Relationship Id="rId37" Type="http://schemas.openxmlformats.org/officeDocument/2006/relationships/hyperlink" Target="https://docs.influxdata.com/influxdb/v1.7/query_language/functions/#derivative" TargetMode="External"/><Relationship Id="rId40" Type="http://schemas.openxmlformats.org/officeDocument/2006/relationships/hyperlink" Target="https://docs.influxdata.com/influxdb/v1.7/query_language/functions/#exp" TargetMode="External"/><Relationship Id="rId45" Type="http://schemas.openxmlformats.org/officeDocument/2006/relationships/hyperlink" Target="https://docs.influxdata.com/influxdb/v1.7/query_language/functions/#log2" TargetMode="External"/><Relationship Id="rId53" Type="http://schemas.openxmlformats.org/officeDocument/2006/relationships/hyperlink" Target="https://docs.influxdata.com/influxdb/v1.7/query_language/functions/#sqrt" TargetMode="External"/><Relationship Id="rId5" Type="http://schemas.openxmlformats.org/officeDocument/2006/relationships/hyperlink" Target="https://docs.influxdata.com/influxdb/v1.7/query_language/functions/#abs" TargetMode="External"/><Relationship Id="rId10" Type="http://schemas.openxmlformats.org/officeDocument/2006/relationships/hyperlink" Target="https://docs.influxdata.com/influxdb/v1.7/query_language/functions/#acos" TargetMode="External"/><Relationship Id="rId19" Type="http://schemas.openxmlformats.org/officeDocument/2006/relationships/hyperlink" Target="https://docs.influxdata.com/influxdb/v1.7/query_language/functions/#kaufmans-efficiency-ratio" TargetMode="External"/><Relationship Id="rId31" Type="http://schemas.openxmlformats.org/officeDocument/2006/relationships/hyperlink" Target="https://docs.influxdata.com/influxdb/v1.7/query_language/functions/#triple-exponential-derivative" TargetMode="External"/><Relationship Id="rId44" Type="http://schemas.openxmlformats.org/officeDocument/2006/relationships/hyperlink" Target="https://docs.influxdata.com/influxdb/v1.7/query_language/functions/#log" TargetMode="External"/><Relationship Id="rId52" Type="http://schemas.openxmlformats.org/officeDocument/2006/relationships/hyperlink" Target="https://docs.influxdata.com/influxdb/v1.7/query_language/functions/#sin" TargetMode="External"/><Relationship Id="rId4" Type="http://schemas.openxmlformats.org/officeDocument/2006/relationships/hyperlink" Target="https://docs.influxdata.com/influxdb/v1.7/query_language/functions/#bottom" TargetMode="External"/><Relationship Id="rId9" Type="http://schemas.openxmlformats.org/officeDocument/2006/relationships/hyperlink" Target="https://docs.influxdata.com/influxdb/v1.7/query_language/functions/#-1,-1,FIRST" TargetMode="External"/><Relationship Id="rId14" Type="http://schemas.openxmlformats.org/officeDocument/2006/relationships/hyperlink" Target="https://docs.influxdata.com/influxdb/v1.7/query_language/functions/#asin" TargetMode="External"/><Relationship Id="rId22" Type="http://schemas.openxmlformats.org/officeDocument/2006/relationships/hyperlink" Target="https://docs.influxdata.com/influxdb/v1.7/query_language/functions/#atan2" TargetMode="External"/><Relationship Id="rId27" Type="http://schemas.openxmlformats.org/officeDocument/2006/relationships/hyperlink" Target="https://docs.influxdata.com/influxdb/v1.7/query_language/functions/#triple-exponential-moving-average" TargetMode="External"/><Relationship Id="rId30" Type="http://schemas.openxmlformats.org/officeDocument/2006/relationships/hyperlink" Target="https://docs.influxdata.com/influxdb/v1.7/query_language/functions/#cos" TargetMode="External"/><Relationship Id="rId35" Type="http://schemas.openxmlformats.org/officeDocument/2006/relationships/hyperlink" Target="https://docs.influxdata.com/influxdb/v1.7/query_language/functions/#relative-strength-index" TargetMode="External"/><Relationship Id="rId43" Type="http://schemas.openxmlformats.org/officeDocument/2006/relationships/hyperlink" Target="https://docs.influxdata.com/influxdb/v1.7/query_language/functions/#ln" TargetMode="External"/><Relationship Id="rId48" Type="http://schemas.openxmlformats.org/officeDocument/2006/relationships/hyperlink" Target="https://docs.influxdata.com/influxdb/v1.7/query_language/functions/#non-negative-derivative" TargetMode="External"/><Relationship Id="rId8" Type="http://schemas.openxmlformats.org/officeDocument/2006/relationships/hyperlink" Target="https://docs.influxdata.com/influxdb/v1.7/query_language/functions/#distinct" TargetMode="External"/><Relationship Id="rId51" Type="http://schemas.openxmlformats.org/officeDocument/2006/relationships/hyperlink" Target="https://docs.influxdata.com/influxdb/v1.7/query_language/functions/#round" TargetMode="External"/><Relationship Id="rId3" Type="http://schemas.openxmlformats.org/officeDocument/2006/relationships/hyperlink" Target="https://docs.influxdata.com/influxdb/v1.7/query_language/functions/#count" TargetMode="External"/><Relationship Id="rId12" Type="http://schemas.openxmlformats.org/officeDocument/2006/relationships/hyperlink" Target="https://docs.influxdata.com/influxdb/v1.7/query_language/functions/#integral" TargetMode="External"/><Relationship Id="rId17" Type="http://schemas.openxmlformats.org/officeDocument/2006/relationships/hyperlink" Target="https://docs.influxdata.com/influxdb/v1.7/query_language/functions/#max" TargetMode="External"/><Relationship Id="rId25" Type="http://schemas.openxmlformats.org/officeDocument/2006/relationships/hyperlink" Target="https://docs.influxdata.com/influxdb/v1.7/query_language/functions/#percentile" TargetMode="External"/><Relationship Id="rId33" Type="http://schemas.openxmlformats.org/officeDocument/2006/relationships/hyperlink" Target="https://docs.influxdata.com/influxdb/v1.7/query_language/functions/#top" TargetMode="External"/><Relationship Id="rId38" Type="http://schemas.openxmlformats.org/officeDocument/2006/relationships/hyperlink" Target="https://docs.influxdata.com/influxdb/v1.7/query_language/functions/#difference" TargetMode="External"/><Relationship Id="rId46" Type="http://schemas.openxmlformats.org/officeDocument/2006/relationships/hyperlink" Target="https://docs.influxdata.com/influxdb/v1.7/query_language/functions/#log10" TargetMode="External"/><Relationship Id="rId20" Type="http://schemas.openxmlformats.org/officeDocument/2006/relationships/hyperlink" Target="https://docs.influxdata.com/influxdb/v1.7/query_language/functions/#median" TargetMode="External"/><Relationship Id="rId41" Type="http://schemas.openxmlformats.org/officeDocument/2006/relationships/hyperlink" Target="https://docs.influxdata.com/influxdb/v1.7/query_language/functions/#floor" TargetMode="External"/><Relationship Id="rId54" Type="http://schemas.openxmlformats.org/officeDocument/2006/relationships/hyperlink" Target="https://docs.influxdata.com/influxdb/v1.7/query_language/functions/#tan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influxdata.com/influxdb/v1.7/query_language/functions/#holt-winters" TargetMode="External"/><Relationship Id="rId15" Type="http://schemas.openxmlformats.org/officeDocument/2006/relationships/hyperlink" Target="https://docs.influxdata.com/influxdb/v1.7/query_language/functions/#double-exponential-moving-average" TargetMode="External"/><Relationship Id="rId23" Type="http://schemas.openxmlformats.org/officeDocument/2006/relationships/hyperlink" Target="https://docs.influxdata.com/influxdb/v1.7/query_language/functions/#kaufmans-adaptive-moving-average" TargetMode="External"/><Relationship Id="rId28" Type="http://schemas.openxmlformats.org/officeDocument/2006/relationships/hyperlink" Target="https://docs.influxdata.com/influxdb/v1.7/query_language/functions/#spread" TargetMode="External"/><Relationship Id="rId36" Type="http://schemas.openxmlformats.org/officeDocument/2006/relationships/hyperlink" Target="https://docs.influxdata.com/influxdb/v1.7/query_language/functions/#sum" TargetMode="External"/><Relationship Id="rId49" Type="http://schemas.openxmlformats.org/officeDocument/2006/relationships/hyperlink" Target="https://docs.influxdata.com/influxdb/v1.7/query_language/functions/#non-negative-differenc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3097336" y="5648108"/>
            <a:ext cx="6400800" cy="38100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OCTOBER 2024</a:t>
            </a:r>
          </a:p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89570" y="5658559"/>
            <a:ext cx="2113143" cy="360099"/>
          </a:xfrm>
          <a:solidFill>
            <a:srgbClr val="00B050"/>
          </a:solidFill>
        </p:spPr>
        <p:txBody>
          <a:bodyPr/>
          <a:lstStyle/>
          <a:p>
            <a:r>
              <a:rPr lang="en-US" dirty="0"/>
              <a:t>Laszlo Sallo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29205" y="2853054"/>
            <a:ext cx="11043780" cy="1875963"/>
          </a:xfrm>
        </p:spPr>
        <p:txBody>
          <a:bodyPr/>
          <a:lstStyle/>
          <a:p>
            <a:r>
              <a:rPr lang="en-US" sz="3600" dirty="0"/>
              <a:t>DATA ENGINEERING 1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NOSQL</a:t>
            </a:r>
          </a:p>
        </p:txBody>
      </p:sp>
      <p:pic>
        <p:nvPicPr>
          <p:cNvPr id="1026" name="Picture 2" descr="https://www.ceu.edu/sites/default/files/media/user-5/ceulogo_0_1.jpg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5" b="17355"/>
          <a:stretch>
            <a:fillRect/>
          </a:stretch>
        </p:blipFill>
        <p:spPr bwMode="auto">
          <a:xfrm>
            <a:off x="391732" y="590910"/>
            <a:ext cx="3337873" cy="10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679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-1" y="0"/>
            <a:ext cx="12192001" cy="9326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NEW TOOLS</a:t>
            </a:r>
          </a:p>
        </p:txBody>
      </p:sp>
      <p:sp>
        <p:nvSpPr>
          <p:cNvPr id="2" name="Rectangle 1"/>
          <p:cNvSpPr/>
          <p:nvPr/>
        </p:nvSpPr>
        <p:spPr>
          <a:xfrm>
            <a:off x="567825" y="1670738"/>
            <a:ext cx="4836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Arial Black" panose="020B0A04020102020204" pitchFamily="34" charset="0"/>
              </a:rPr>
              <a:t>NOSQL</a:t>
            </a:r>
          </a:p>
          <a:p>
            <a:pPr algn="ctr"/>
            <a:endParaRPr lang="en-US" dirty="0">
              <a:latin typeface="Arial Black" panose="020B0A04020102020204" pitchFamily="34" charset="0"/>
            </a:endParaRPr>
          </a:p>
          <a:p>
            <a:pPr algn="ctr"/>
            <a:endParaRPr lang="en-US" dirty="0">
              <a:latin typeface="Arial Black" panose="020B0A04020102020204" pitchFamily="34" charset="0"/>
            </a:endParaRP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SET OF SOLUTIONS</a:t>
            </a: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PERFORMANCE ORIENTED</a:t>
            </a: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DATABASE</a:t>
            </a: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OPERATIONAL AND ANALYTICAL </a:t>
            </a: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STRUCTURED/ SEMI-STRUCTURED</a:t>
            </a:r>
          </a:p>
          <a:p>
            <a:pPr algn="ctr"/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85281" y="1735720"/>
            <a:ext cx="423705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Arial Black" panose="020B0A04020102020204" pitchFamily="34" charset="0"/>
              </a:rPr>
              <a:t>BIG DATA</a:t>
            </a:r>
          </a:p>
          <a:p>
            <a:pPr algn="ctr"/>
            <a:endParaRPr lang="en-US" sz="1600" dirty="0">
              <a:latin typeface="Arial Black" panose="020B0A04020102020204" pitchFamily="34" charset="0"/>
            </a:endParaRPr>
          </a:p>
          <a:p>
            <a:pPr algn="ctr"/>
            <a:endParaRPr lang="en-US" dirty="0">
              <a:latin typeface="Arial Black" panose="020B0A04020102020204" pitchFamily="34" charset="0"/>
            </a:endParaRP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SET OF SOLUTIONS</a:t>
            </a: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DATA VOLUME ORIENTED</a:t>
            </a: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DATA FRAMEWORK</a:t>
            </a: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ANALYTICAL </a:t>
            </a: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MAINLY UNSTRUCTURED</a:t>
            </a:r>
          </a:p>
        </p:txBody>
      </p:sp>
    </p:spTree>
    <p:extLst>
      <p:ext uri="{BB962C8B-B14F-4D97-AF65-F5344CB8AC3E}">
        <p14:creationId xmlns:p14="http://schemas.microsoft.com/office/powerpoint/2010/main" val="14503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9326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GAME</a:t>
            </a:r>
          </a:p>
        </p:txBody>
      </p:sp>
      <p:pic>
        <p:nvPicPr>
          <p:cNvPr id="11" name="Picture 10" descr="http://www.traveloutthere.com/files/photo_gallery/riverboat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1" r="3176" b="12330"/>
          <a:stretch/>
        </p:blipFill>
        <p:spPr bwMode="auto">
          <a:xfrm>
            <a:off x="2307514" y="3778342"/>
            <a:ext cx="3712570" cy="249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agger 2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624" y="3736507"/>
            <a:ext cx="3889261" cy="24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28624" y="1039446"/>
            <a:ext cx="361272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WHICH ONE YOU </a:t>
            </a:r>
          </a:p>
          <a:p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WOULD ASSOCIATE </a:t>
            </a:r>
          </a:p>
          <a:p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WITH </a:t>
            </a:r>
          </a:p>
          <a:p>
            <a:r>
              <a:rPr lang="en-US" sz="2400" b="1" dirty="0">
                <a:solidFill>
                  <a:srgbClr val="999999"/>
                </a:solidFill>
                <a:latin typeface="Arial Black" panose="020B0A04020102020204" pitchFamily="34" charset="0"/>
              </a:rPr>
              <a:t>RDBMS, </a:t>
            </a:r>
          </a:p>
          <a:p>
            <a:r>
              <a:rPr lang="en-US" sz="2400" b="1" dirty="0">
                <a:solidFill>
                  <a:srgbClr val="999999"/>
                </a:solidFill>
                <a:latin typeface="Arial Black" panose="020B0A04020102020204" pitchFamily="34" charset="0"/>
              </a:rPr>
              <a:t>NOSQL, </a:t>
            </a:r>
          </a:p>
          <a:p>
            <a:r>
              <a:rPr lang="en-US" sz="2400" b="1" dirty="0">
                <a:solidFill>
                  <a:srgbClr val="999999"/>
                </a:solidFill>
                <a:latin typeface="Arial Black" panose="020B0A04020102020204" pitchFamily="34" charset="0"/>
              </a:rPr>
              <a:t>BIGDATA 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?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41B75-3495-42E0-8C50-B780F9CED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14" y="1079431"/>
            <a:ext cx="3712570" cy="25103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B6235F1-FB45-4FA3-8C88-0B35C5C41500}"/>
              </a:ext>
            </a:extLst>
          </p:cNvPr>
          <p:cNvSpPr/>
          <p:nvPr/>
        </p:nvSpPr>
        <p:spPr>
          <a:xfrm>
            <a:off x="1513761" y="2018967"/>
            <a:ext cx="329556" cy="31563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EF4A70-7428-4614-9F0C-1BA8670AB7EA}"/>
              </a:ext>
            </a:extLst>
          </p:cNvPr>
          <p:cNvSpPr/>
          <p:nvPr/>
        </p:nvSpPr>
        <p:spPr>
          <a:xfrm>
            <a:off x="1516690" y="4867036"/>
            <a:ext cx="329556" cy="31563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54E3B3-0DF9-4719-BE9A-9874507F1E95}"/>
              </a:ext>
            </a:extLst>
          </p:cNvPr>
          <p:cNvSpPr/>
          <p:nvPr/>
        </p:nvSpPr>
        <p:spPr>
          <a:xfrm>
            <a:off x="10594934" y="4867036"/>
            <a:ext cx="329556" cy="31563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43552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NOSQL CLASSIFICATION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53730" y="932688"/>
            <a:ext cx="4572000" cy="51552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KEY-VALUE STORES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TIME SERIES DBMS 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DOCUMENT STORES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COLUMN STORES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SEARCH ENGINES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GRAPH DBMS</a:t>
            </a:r>
          </a:p>
        </p:txBody>
      </p:sp>
    </p:spTree>
    <p:extLst>
      <p:ext uri="{BB962C8B-B14F-4D97-AF65-F5344CB8AC3E}">
        <p14:creationId xmlns:p14="http://schemas.microsoft.com/office/powerpoint/2010/main" val="608231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KEY-VALUE DATA FORM - EXAMPLES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85824" y="1465039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John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85824" y="3647848"/>
          <a:ext cx="8824958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6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8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War and Peace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‘Well, Prince, so Genoa and Lucca are now just family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…”</a:t>
                      </a:r>
                      <a:endParaRPr lang="en-US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The Master and Margarita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“At the sunset hour of one warm spring day two men were to be seen …”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The Winter of Our Discontent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“I wonder how many people I've looked at all my life and never seen.”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675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KEY-VALUE STORE FEATURES</a:t>
            </a:r>
          </a:p>
        </p:txBody>
      </p:sp>
      <p:sp>
        <p:nvSpPr>
          <p:cNvPr id="2" name="Rectangle 1"/>
          <p:cNvSpPr/>
          <p:nvPr/>
        </p:nvSpPr>
        <p:spPr>
          <a:xfrm>
            <a:off x="380571" y="1430905"/>
            <a:ext cx="10539329" cy="3418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SIMPLEST DBMS VARIANT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EASY TO SCALE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HIGH PERFORMANCE (MANY TIMES IN MEMORY)</a:t>
            </a:r>
          </a:p>
          <a:p>
            <a:pPr lvl="0">
              <a:lnSpc>
                <a:spcPct val="200000"/>
              </a:lnSpc>
              <a:buClrTx/>
            </a:pPr>
            <a:endParaRPr lang="en-US" sz="2800" spc="-2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41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KEY-VALUE STORE RANK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0F7866F-29F0-A09E-627E-99F23EEDF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16098"/>
            <a:ext cx="7772400" cy="339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25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6" name="Picture 16" descr="Képtalálat a következőre: „ibm cloud logo”">
            <a:extLst>
              <a:ext uri="{FF2B5EF4-FFF2-40B4-BE49-F238E27FC236}">
                <a16:creationId xmlns:a16="http://schemas.microsoft.com/office/drawing/2014/main" id="{B2C4C466-9D1C-4062-802A-8E1F6C58D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601" y="3678128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Képtalálat a következőre: „azure logo”">
            <a:extLst>
              <a:ext uri="{FF2B5EF4-FFF2-40B4-BE49-F238E27FC236}">
                <a16:creationId xmlns:a16="http://schemas.microsoft.com/office/drawing/2014/main" id="{84721A47-EF41-462B-BB19-A7D1BFFDB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55" y="875114"/>
            <a:ext cx="3007168" cy="30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REDIS IN CLOUD</a:t>
            </a:r>
          </a:p>
        </p:txBody>
      </p:sp>
      <p:pic>
        <p:nvPicPr>
          <p:cNvPr id="10242" name="Picture 2" descr="Képtalálat a következőre: „aws logo”">
            <a:extLst>
              <a:ext uri="{FF2B5EF4-FFF2-40B4-BE49-F238E27FC236}">
                <a16:creationId xmlns:a16="http://schemas.microsoft.com/office/drawing/2014/main" id="{30D2A366-6975-4AEC-A843-AE9F9C74E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42" y="1742912"/>
            <a:ext cx="2119288" cy="127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Kapcsolódó kép">
            <a:extLst>
              <a:ext uri="{FF2B5EF4-FFF2-40B4-BE49-F238E27FC236}">
                <a16:creationId xmlns:a16="http://schemas.microsoft.com/office/drawing/2014/main" id="{E2F6385B-D2F4-4BB5-9813-ED8756839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096" y="1204573"/>
            <a:ext cx="3605672" cy="236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Képtalálat a következőre: „openshift”">
            <a:extLst>
              <a:ext uri="{FF2B5EF4-FFF2-40B4-BE49-F238E27FC236}">
                <a16:creationId xmlns:a16="http://schemas.microsoft.com/office/drawing/2014/main" id="{FE06E173-274E-4B94-999C-416EF8986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13" y="3571522"/>
            <a:ext cx="1754444" cy="187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IQ | Cloud Partner | Oracle Cloud">
            <a:extLst>
              <a:ext uri="{FF2B5EF4-FFF2-40B4-BE49-F238E27FC236}">
                <a16:creationId xmlns:a16="http://schemas.microsoft.com/office/drawing/2014/main" id="{7E5FF149-8E0E-4568-56FA-A953B312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5" y="3571522"/>
            <a:ext cx="3129207" cy="164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71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ACCESS REDIS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E4632C-9112-4AAA-AF99-5FD6AE36C6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69"/>
          <a:stretch/>
        </p:blipFill>
        <p:spPr>
          <a:xfrm>
            <a:off x="971647" y="1884499"/>
            <a:ext cx="9144000" cy="397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48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PRACTICE</a:t>
            </a:r>
          </a:p>
        </p:txBody>
      </p:sp>
      <p:pic>
        <p:nvPicPr>
          <p:cNvPr id="9218" name="Picture 2" descr="Képtalálat a következőre: „redis”">
            <a:extLst>
              <a:ext uri="{FF2B5EF4-FFF2-40B4-BE49-F238E27FC236}">
                <a16:creationId xmlns:a16="http://schemas.microsoft.com/office/drawing/2014/main" id="{B886BB3E-5F50-40D1-B091-111AA9D4D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07" y="2846743"/>
            <a:ext cx="4704491" cy="157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02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NOSQL CLASSIFICATION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53730" y="932688"/>
            <a:ext cx="4572000" cy="51552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200000"/>
              </a:lnSpc>
              <a:buClrTx/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KEY-VALUE STORES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TIME SERIES DBMS 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DOCUMENT STORES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COLUMN STORES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SEARCH ENGINES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GRAPH DBMS</a:t>
            </a:r>
          </a:p>
        </p:txBody>
      </p:sp>
    </p:spTree>
    <p:extLst>
      <p:ext uri="{BB962C8B-B14F-4D97-AF65-F5344CB8AC3E}">
        <p14:creationId xmlns:p14="http://schemas.microsoft.com/office/powerpoint/2010/main" val="852705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NOSQL</a:t>
            </a:r>
          </a:p>
        </p:txBody>
      </p:sp>
      <p:pic>
        <p:nvPicPr>
          <p:cNvPr id="3074" name="Picture 2" descr="Képtalálat a következőre: „nosql”">
            <a:extLst>
              <a:ext uri="{FF2B5EF4-FFF2-40B4-BE49-F238E27FC236}">
                <a16:creationId xmlns:a16="http://schemas.microsoft.com/office/drawing/2014/main" id="{32E67B4C-EBBB-42B1-B182-33876931B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09" y="1851731"/>
            <a:ext cx="8394307" cy="381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635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TIME SERIES DBMS</a:t>
            </a:r>
          </a:p>
        </p:txBody>
      </p:sp>
      <p:sp>
        <p:nvSpPr>
          <p:cNvPr id="4" name="Rectangle 3"/>
          <p:cNvSpPr/>
          <p:nvPr/>
        </p:nvSpPr>
        <p:spPr>
          <a:xfrm>
            <a:off x="365476" y="1320409"/>
            <a:ext cx="695895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KEY: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TIME</a:t>
            </a:r>
          </a:p>
          <a:p>
            <a:endParaRPr lang="en-US" sz="2400" dirty="0">
              <a:solidFill>
                <a:schemeClr val="tx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VALUE: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TIME SERIES DATA (e.g. MEASUREMENT)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7481" b="42735"/>
          <a:stretch/>
        </p:blipFill>
        <p:spPr>
          <a:xfrm>
            <a:off x="4088873" y="2797737"/>
            <a:ext cx="4014254" cy="314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21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TIME SERIES DBMS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6C9A1D9-646C-1904-D391-3CC3571D0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60542"/>
            <a:ext cx="7772400" cy="332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5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INFLUX DB FUNCTIONS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810CCB-A473-4BF5-ADEC-1EDABF51D247}"/>
              </a:ext>
            </a:extLst>
          </p:cNvPr>
          <p:cNvGraphicFramePr>
            <a:graphicFrameLocks noGrp="1"/>
          </p:cNvGraphicFramePr>
          <p:nvPr/>
        </p:nvGraphicFramePr>
        <p:xfrm>
          <a:off x="956174" y="1109969"/>
          <a:ext cx="10067683" cy="522635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502880">
                  <a:extLst>
                    <a:ext uri="{9D8B030D-6E8A-4147-A177-3AD203B41FA5}">
                      <a16:colId xmlns:a16="http://schemas.microsoft.com/office/drawing/2014/main" val="1014325706"/>
                    </a:ext>
                  </a:extLst>
                </a:gridCol>
                <a:gridCol w="1212000">
                  <a:extLst>
                    <a:ext uri="{9D8B030D-6E8A-4147-A177-3AD203B41FA5}">
                      <a16:colId xmlns:a16="http://schemas.microsoft.com/office/drawing/2014/main" val="3524598247"/>
                    </a:ext>
                  </a:extLst>
                </a:gridCol>
                <a:gridCol w="2343201">
                  <a:extLst>
                    <a:ext uri="{9D8B030D-6E8A-4147-A177-3AD203B41FA5}">
                      <a16:colId xmlns:a16="http://schemas.microsoft.com/office/drawing/2014/main" val="2853098271"/>
                    </a:ext>
                  </a:extLst>
                </a:gridCol>
                <a:gridCol w="1616001">
                  <a:extLst>
                    <a:ext uri="{9D8B030D-6E8A-4147-A177-3AD203B41FA5}">
                      <a16:colId xmlns:a16="http://schemas.microsoft.com/office/drawing/2014/main" val="2835628165"/>
                    </a:ext>
                  </a:extLst>
                </a:gridCol>
                <a:gridCol w="3393601">
                  <a:extLst>
                    <a:ext uri="{9D8B030D-6E8A-4147-A177-3AD203B41FA5}">
                      <a16:colId xmlns:a16="http://schemas.microsoft.com/office/drawing/2014/main" val="1565191955"/>
                    </a:ext>
                  </a:extLst>
                </a:gridCol>
              </a:tblGrid>
              <a:tr h="44961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Aggregations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Selectors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Transformations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Predictors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Technical Analysis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1288394793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COUNT()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BOTTOM()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ABS()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HOLT_WINTERS()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CHANDE_MOMENTUM_OSCILLATOR</a:t>
                      </a:r>
                      <a:r>
                        <a:rPr lang="en-US" sz="1000" u="none" strike="noStrike" dirty="0"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()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2605641004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DISTINCT()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FIRST()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ACOS()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EXPONENTIAL_MOVING_AVERAGE</a:t>
                      </a:r>
                      <a:r>
                        <a:rPr lang="en-US" sz="1000" u="none" strike="noStrike" dirty="0"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()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2206162355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INTEGRAL()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LAST()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ASIN()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DOUBLE_EXPONENTIAL_MOVING_AVERAGE</a:t>
                      </a:r>
                      <a:r>
                        <a:rPr lang="en-US" sz="1000" u="none" strike="noStrike" dirty="0">
                          <a:effectLst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()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2972629200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MEAN()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MAX()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ATAN</a:t>
                      </a:r>
                      <a:r>
                        <a:rPr lang="en-US" sz="1000" u="none" strike="noStrike" dirty="0">
                          <a:effectLst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()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KAUFMANS_EFFICIENCY_RATIO()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3384785570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MEDIAN()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MIN()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ATAN2()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KAUFMANS_ADAPTIVE_MOVING_AVERAGE()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2009735015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MODE()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PERCENTILE()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2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CEIL()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TRIPLE_EXPONENTIAL_MOVING_AVERAGE</a:t>
                      </a:r>
                      <a:r>
                        <a:rPr lang="en-US" sz="1000" u="none" strike="noStrike" dirty="0">
                          <a:effectLst/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()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4043558664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2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SPREAD()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2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SAMPLE()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3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COS()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  <a:hlinkClick r:id="rId3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TRIPLE_EXPONENTIAL_DERIVATIVE</a:t>
                      </a:r>
                      <a:r>
                        <a:rPr lang="en-US" sz="1000" u="none" strike="noStrike" dirty="0">
                          <a:effectLst/>
                          <a:hlinkClick r:id="rId3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()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1022842678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3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STDDEV()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3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TOP()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3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CUMULATIVE_SUM()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  <a:hlinkClick r:id="rId3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RELATIVE_STRENGTH_INDEX</a:t>
                      </a:r>
                      <a:r>
                        <a:rPr lang="en-US" sz="1000" u="none" strike="noStrike" dirty="0">
                          <a:effectLst/>
                          <a:hlinkClick r:id="rId3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()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1988089684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hlinkClick r:id="rId3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SUM()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3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DERIVATIVE()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607768371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3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DIFFERENCE()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454138854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3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ELAPSED()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751708356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4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EXP()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1255589171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4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FLOOR()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3412631512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4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HISTOGRAM()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3456992694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4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LN()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4044177237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4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LOG()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3048365024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4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LOG2()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2017046622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4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LOG10()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2399816990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4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MOVING_AVERAGE()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1376695770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4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NON_NEGATIVE_DERIVATIVE()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123818887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4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NON_NEGATIVE_DIFFERENCE()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1181259860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5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POW()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3893232475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5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ROUND()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314009095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5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SIN()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2348979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hlinkClick r:id="rId5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SQRT()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2115107351"/>
                  </a:ext>
                </a:extLst>
              </a:tr>
              <a:tr h="184807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hlinkClick r:id="rId5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TAN</a:t>
                      </a:r>
                      <a:r>
                        <a:rPr lang="en-US" sz="1000" u="none" strike="noStrike" kern="1200" dirty="0">
                          <a:effectLst/>
                          <a:hlinkClick r:id="rId5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()</a:t>
                      </a:r>
                      <a:endParaRPr lang="en-US" sz="1000" b="1" u="none" strike="noStrike" kern="12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R="4168" marT="4168" marB="0" anchor="ctr"/>
                </a:tc>
                <a:extLst>
                  <a:ext uri="{0D108BD9-81ED-4DB2-BD59-A6C34878D82A}">
                    <a16:rowId xmlns:a16="http://schemas.microsoft.com/office/drawing/2014/main" val="402574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375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INFLUX TICK STACK</a:t>
            </a:r>
          </a:p>
        </p:txBody>
      </p:sp>
      <p:pic>
        <p:nvPicPr>
          <p:cNvPr id="4098" name="Picture 2" descr="https://influxdata.com/wp-content/uploads/2015/09/TICK-Stac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2" r="7294" b="4677"/>
          <a:stretch/>
        </p:blipFill>
        <p:spPr bwMode="auto">
          <a:xfrm>
            <a:off x="1691104" y="1043346"/>
            <a:ext cx="8421865" cy="430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ok a következőre: influxdb logo">
            <a:extLst>
              <a:ext uri="{FF2B5EF4-FFF2-40B4-BE49-F238E27FC236}">
                <a16:creationId xmlns:a16="http://schemas.microsoft.com/office/drawing/2014/main" id="{1C9BF751-F1D7-DF45-82A7-76DCD6866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396" y="5516460"/>
            <a:ext cx="4473375" cy="87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076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2313E-79D4-FED7-FC6F-456C7ED9D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A967A1-5A99-85BD-AB2C-1D90E956C5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INFLUX TICK STACK</a:t>
            </a:r>
          </a:p>
        </p:txBody>
      </p:sp>
      <p:pic>
        <p:nvPicPr>
          <p:cNvPr id="1026" name="Picture 2" descr="InfluxData Announces New Customers and Accelerated Momentum in Industrial  Data and Internet of Things | Business Wire">
            <a:extLst>
              <a:ext uri="{FF2B5EF4-FFF2-40B4-BE49-F238E27FC236}">
                <a16:creationId xmlns:a16="http://schemas.microsoft.com/office/drawing/2014/main" id="{A47B261C-73D6-4C2D-DE9E-266B3F7E1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189" y="1201060"/>
            <a:ext cx="8609621" cy="498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268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USE CASE EXAMPLE</a:t>
            </a:r>
          </a:p>
        </p:txBody>
      </p:sp>
      <p:sp>
        <p:nvSpPr>
          <p:cNvPr id="3" name="Rectangle 2"/>
          <p:cNvSpPr/>
          <p:nvPr/>
        </p:nvSpPr>
        <p:spPr>
          <a:xfrm>
            <a:off x="2170660" y="2147030"/>
            <a:ext cx="240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br>
              <a:rPr lang="en-US" sz="16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600" dirty="0">
                <a:solidFill>
                  <a:srgbClr val="BEC2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 </a:t>
            </a:r>
            <a:endParaRPr lang="en-U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0708" y="1344244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IoT</a:t>
            </a:r>
            <a:endParaRPr lang="en-US" sz="2800" dirty="0"/>
          </a:p>
        </p:txBody>
      </p:sp>
      <p:sp>
        <p:nvSpPr>
          <p:cNvPr id="8" name="Flowchart: Magnetic Disk 7"/>
          <p:cNvSpPr/>
          <p:nvPr/>
        </p:nvSpPr>
        <p:spPr>
          <a:xfrm>
            <a:off x="3480076" y="4842671"/>
            <a:ext cx="1930724" cy="1193800"/>
          </a:xfrm>
          <a:prstGeom prst="flowChartMagneticDisk">
            <a:avLst/>
          </a:prstGeom>
          <a:solidFill>
            <a:srgbClr val="2FBDD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haroni" panose="02010803020104030203" pitchFamily="2" charset="-79"/>
                <a:cs typeface="Aharoni" panose="02010803020104030203" pitchFamily="2" charset="-79"/>
              </a:rPr>
              <a:t>KEY VALUE</a:t>
            </a:r>
          </a:p>
        </p:txBody>
      </p:sp>
      <p:sp>
        <p:nvSpPr>
          <p:cNvPr id="9" name="Flowchart: Document 8"/>
          <p:cNvSpPr/>
          <p:nvPr/>
        </p:nvSpPr>
        <p:spPr>
          <a:xfrm>
            <a:off x="1733763" y="3328907"/>
            <a:ext cx="1147396" cy="759406"/>
          </a:xfrm>
          <a:prstGeom prst="flowChartDocumen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haroni" panose="02010803020104030203" pitchFamily="2" charset="-79"/>
                <a:cs typeface="Aharoni" panose="02010803020104030203" pitchFamily="2" charset="-79"/>
              </a:rPr>
              <a:t>SENSORS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088448" y="3441829"/>
            <a:ext cx="379254" cy="435006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46226" y="4335183"/>
            <a:ext cx="1396068" cy="465677"/>
          </a:xfrm>
          <a:prstGeom prst="rect">
            <a:avLst/>
          </a:prstGeom>
          <a:solidFill>
            <a:srgbClr val="A86ED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haroni" panose="02010803020104030203" pitchFamily="2" charset="-79"/>
                <a:cs typeface="Aharoni" panose="02010803020104030203" pitchFamily="2" charset="-79"/>
              </a:rPr>
              <a:t>PROCESSOR</a:t>
            </a:r>
          </a:p>
        </p:txBody>
      </p:sp>
      <p:cxnSp>
        <p:nvCxnSpPr>
          <p:cNvPr id="13" name="Elbow Connector 12"/>
          <p:cNvCxnSpPr/>
          <p:nvPr/>
        </p:nvCxnSpPr>
        <p:spPr>
          <a:xfrm rot="5400000" flipH="1" flipV="1">
            <a:off x="4356702" y="2281638"/>
            <a:ext cx="429679" cy="15493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16200000" flipH="1">
            <a:off x="4438499" y="3684303"/>
            <a:ext cx="541538" cy="126619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651276" y="3153364"/>
            <a:ext cx="275208" cy="87001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26484" y="3153364"/>
            <a:ext cx="275208" cy="87001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01692" y="3153364"/>
            <a:ext cx="275208" cy="8700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76900" y="3153364"/>
            <a:ext cx="275208" cy="8700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47319" y="3153364"/>
            <a:ext cx="275208" cy="8700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8944" y="4040282"/>
            <a:ext cx="849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haroni" panose="02010803020104030203" pitchFamily="2" charset="-79"/>
                <a:cs typeface="Aharoni" panose="02010803020104030203" pitchFamily="2" charset="-79"/>
              </a:rPr>
              <a:t>QUEUE</a:t>
            </a:r>
          </a:p>
        </p:txBody>
      </p:sp>
      <p:sp>
        <p:nvSpPr>
          <p:cNvPr id="22" name="Flowchart: Magnetic Disk 21"/>
          <p:cNvSpPr/>
          <p:nvPr/>
        </p:nvSpPr>
        <p:spPr>
          <a:xfrm>
            <a:off x="7386455" y="2435124"/>
            <a:ext cx="1723116" cy="1094559"/>
          </a:xfrm>
          <a:prstGeom prst="flowChartMagneticDisk">
            <a:avLst/>
          </a:prstGeom>
          <a:solidFill>
            <a:srgbClr val="2FBDD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haroni" panose="02010803020104030203" pitchFamily="2" charset="-79"/>
                <a:cs typeface="Aharoni" panose="02010803020104030203" pitchFamily="2" charset="-79"/>
              </a:rPr>
              <a:t>Metrics Influx</a:t>
            </a:r>
          </a:p>
          <a:p>
            <a:pPr algn="ctr"/>
            <a:r>
              <a:rPr lang="en-US" sz="1600" dirty="0">
                <a:latin typeface="Aharoni" panose="02010803020104030203" pitchFamily="2" charset="-79"/>
                <a:cs typeface="Aharoni" panose="02010803020104030203" pitchFamily="2" charset="-79"/>
              </a:rPr>
              <a:t>(Aggregate)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6765240" y="3529683"/>
            <a:ext cx="379254" cy="435006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46226" y="2621031"/>
            <a:ext cx="1396068" cy="465677"/>
          </a:xfrm>
          <a:prstGeom prst="rect">
            <a:avLst/>
          </a:prstGeom>
          <a:solidFill>
            <a:srgbClr val="A86ED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haroni" panose="02010803020104030203" pitchFamily="2" charset="-79"/>
                <a:cs typeface="Aharoni" panose="02010803020104030203" pitchFamily="2" charset="-79"/>
              </a:rPr>
              <a:t>PROCESSOR</a:t>
            </a:r>
          </a:p>
        </p:txBody>
      </p:sp>
      <p:sp>
        <p:nvSpPr>
          <p:cNvPr id="31" name="Flowchart: Magnetic Disk 30"/>
          <p:cNvSpPr/>
          <p:nvPr/>
        </p:nvSpPr>
        <p:spPr>
          <a:xfrm>
            <a:off x="7386455" y="3718089"/>
            <a:ext cx="1723116" cy="1082771"/>
          </a:xfrm>
          <a:prstGeom prst="flowChartMagneticDisk">
            <a:avLst/>
          </a:prstGeom>
          <a:solidFill>
            <a:srgbClr val="2FBDD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haroni" panose="02010803020104030203" pitchFamily="2" charset="-79"/>
                <a:cs typeface="Aharoni" panose="02010803020104030203" pitchFamily="2" charset="-79"/>
              </a:rPr>
              <a:t>Event Influx</a:t>
            </a:r>
          </a:p>
          <a:p>
            <a:pPr algn="ctr"/>
            <a:r>
              <a:rPr lang="en-US" sz="1600" dirty="0">
                <a:latin typeface="Aharoni" panose="02010803020104030203" pitchFamily="2" charset="-79"/>
                <a:cs typeface="Aharoni" panose="02010803020104030203" pitchFamily="2" charset="-79"/>
              </a:rPr>
              <a:t>(Interpret)</a:t>
            </a:r>
          </a:p>
        </p:txBody>
      </p:sp>
      <p:sp>
        <p:nvSpPr>
          <p:cNvPr id="32" name="Flowchart: Document 31"/>
          <p:cNvSpPr/>
          <p:nvPr/>
        </p:nvSpPr>
        <p:spPr>
          <a:xfrm>
            <a:off x="7619821" y="1090272"/>
            <a:ext cx="1256383" cy="675625"/>
          </a:xfrm>
          <a:prstGeom prst="flowChartDocumen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haroni" panose="02010803020104030203" pitchFamily="2" charset="-79"/>
                <a:cs typeface="Aharoni" panose="02010803020104030203" pitchFamily="2" charset="-79"/>
              </a:rPr>
              <a:t>VISUALIZE</a:t>
            </a:r>
          </a:p>
        </p:txBody>
      </p:sp>
      <p:sp>
        <p:nvSpPr>
          <p:cNvPr id="33" name="Right Arrow 32"/>
          <p:cNvSpPr/>
          <p:nvPr/>
        </p:nvSpPr>
        <p:spPr>
          <a:xfrm rot="16200000">
            <a:off x="8058386" y="1839588"/>
            <a:ext cx="379254" cy="435006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lowchart: Document 25">
            <a:extLst>
              <a:ext uri="{FF2B5EF4-FFF2-40B4-BE49-F238E27FC236}">
                <a16:creationId xmlns:a16="http://schemas.microsoft.com/office/drawing/2014/main" id="{B31EB6C2-BA84-46F2-AC78-16569A44A390}"/>
              </a:ext>
            </a:extLst>
          </p:cNvPr>
          <p:cNvSpPr/>
          <p:nvPr/>
        </p:nvSpPr>
        <p:spPr>
          <a:xfrm>
            <a:off x="7684633" y="5526975"/>
            <a:ext cx="1256383" cy="675625"/>
          </a:xfrm>
          <a:prstGeom prst="flowChartDocumen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haroni" panose="02010803020104030203" pitchFamily="2" charset="-79"/>
                <a:cs typeface="Aharoni" panose="02010803020104030203" pitchFamily="2" charset="-79"/>
              </a:rPr>
              <a:t>MONITOR</a:t>
            </a:r>
          </a:p>
        </p:txBody>
      </p:sp>
      <p:sp>
        <p:nvSpPr>
          <p:cNvPr id="27" name="Right Arrow 32">
            <a:extLst>
              <a:ext uri="{FF2B5EF4-FFF2-40B4-BE49-F238E27FC236}">
                <a16:creationId xmlns:a16="http://schemas.microsoft.com/office/drawing/2014/main" id="{3E5DF0D6-61AB-44AF-A09E-E02306459CFE}"/>
              </a:ext>
            </a:extLst>
          </p:cNvPr>
          <p:cNvSpPr/>
          <p:nvPr/>
        </p:nvSpPr>
        <p:spPr>
          <a:xfrm rot="5400000">
            <a:off x="8123198" y="4981714"/>
            <a:ext cx="379254" cy="435006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5B76CA-3847-31D9-EFAD-65375EA92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55" y="1275687"/>
            <a:ext cx="2162865" cy="75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923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USE CASES</a:t>
            </a:r>
          </a:p>
        </p:txBody>
      </p:sp>
      <p:sp>
        <p:nvSpPr>
          <p:cNvPr id="2" name="Rectangle 1"/>
          <p:cNvSpPr/>
          <p:nvPr/>
        </p:nvSpPr>
        <p:spPr>
          <a:xfrm>
            <a:off x="375536" y="1505396"/>
            <a:ext cx="7263527" cy="4401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IOT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SYSTEM / INFRASTRUCTURE MONITORING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SMART CITY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INDUSTRY 4.0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ANOMALY DETECTION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TRADING DATA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4419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NOSQL CLASSIFICATION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53730" y="932688"/>
            <a:ext cx="4572000" cy="51552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200000"/>
              </a:lnSpc>
              <a:buClrTx/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KEY-VALUE STORES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TIME SERIES DBMS 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DOCUMENT STORES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COLUMN STORES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SEARCH ENGINES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GRAPH DBMS</a:t>
            </a:r>
          </a:p>
        </p:txBody>
      </p:sp>
    </p:spTree>
    <p:extLst>
      <p:ext uri="{BB962C8B-B14F-4D97-AF65-F5344CB8AC3E}">
        <p14:creationId xmlns:p14="http://schemas.microsoft.com/office/powerpoint/2010/main" val="3043844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DOCUMENT STORES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46909" y="1246005"/>
            <a:ext cx="672010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KEY: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ID</a:t>
            </a:r>
          </a:p>
          <a:p>
            <a:endParaRPr lang="en-US" sz="2400" dirty="0">
              <a:solidFill>
                <a:schemeClr val="tx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VALUE: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QUERYABLE STRUCTURED DOCUMENT</a:t>
            </a: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A4D69-4F06-4CB6-93A2-0EC2A81C5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209" y="3036650"/>
            <a:ext cx="3035809" cy="343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32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DOCUMENT STORES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02AACA1-FF22-00E6-2249-5BB5D1173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42235"/>
            <a:ext cx="7772400" cy="328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5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INTEGRITY AND CONSISTENCY</a:t>
            </a:r>
          </a:p>
        </p:txBody>
      </p:sp>
      <p:sp>
        <p:nvSpPr>
          <p:cNvPr id="4" name="Rectangle 3"/>
          <p:cNvSpPr/>
          <p:nvPr/>
        </p:nvSpPr>
        <p:spPr>
          <a:xfrm>
            <a:off x="5306923" y="1658961"/>
            <a:ext cx="53627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r>
              <a:rPr lang="en-US" sz="3200" dirty="0">
                <a:solidFill>
                  <a:srgbClr val="33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ASICALLY </a:t>
            </a:r>
            <a:r>
              <a:rPr lang="en-US" sz="32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n-US" sz="3200" dirty="0">
                <a:solidFill>
                  <a:srgbClr val="33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VAILABLE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lang="en-US" sz="3200" dirty="0">
                <a:solidFill>
                  <a:srgbClr val="33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OFT STATE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lang="en-US" sz="3200" dirty="0">
                <a:solidFill>
                  <a:srgbClr val="33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VENTUAL CONSISTENCY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E759F2-3D84-479A-A6EA-96B05641FCDD}"/>
              </a:ext>
            </a:extLst>
          </p:cNvPr>
          <p:cNvSpPr/>
          <p:nvPr/>
        </p:nvSpPr>
        <p:spPr>
          <a:xfrm>
            <a:off x="420739" y="2702723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</a:t>
            </a:r>
          </a:p>
        </p:txBody>
      </p:sp>
    </p:spTree>
    <p:extLst>
      <p:ext uri="{BB962C8B-B14F-4D97-AF65-F5344CB8AC3E}">
        <p14:creationId xmlns:p14="http://schemas.microsoft.com/office/powerpoint/2010/main" val="1310857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MONGODB</a:t>
            </a:r>
          </a:p>
        </p:txBody>
      </p:sp>
      <p:sp>
        <p:nvSpPr>
          <p:cNvPr id="5" name="Rectangle 4"/>
          <p:cNvSpPr/>
          <p:nvPr/>
        </p:nvSpPr>
        <p:spPr>
          <a:xfrm>
            <a:off x="248767" y="1198332"/>
            <a:ext cx="6566221" cy="57246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FBDD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MOST USED NOSQL</a:t>
            </a:r>
          </a:p>
          <a:p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CLOSER TO GENERAL PURPOSE / </a:t>
            </a:r>
            <a:r>
              <a:rPr lang="en-US" sz="2400" dirty="0">
                <a:solidFill>
                  <a:srgbClr val="2FBDD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SLOWER</a:t>
            </a:r>
          </a:p>
          <a:p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HIGH AVAILABILITY / </a:t>
            </a:r>
            <a:r>
              <a:rPr lang="en-US" sz="2400" dirty="0">
                <a:solidFill>
                  <a:srgbClr val="2FBDD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AUTOMATIC FAILOVER</a:t>
            </a:r>
          </a:p>
          <a:p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HIGHLY </a:t>
            </a:r>
            <a:r>
              <a:rPr lang="en-US" sz="2400" dirty="0">
                <a:solidFill>
                  <a:srgbClr val="2FBDD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SCALABLE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/ REBALANCING</a:t>
            </a:r>
          </a:p>
          <a:p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 dirty="0">
                <a:solidFill>
                  <a:srgbClr val="2FBDD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DYNAMIC SCHEMA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28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DYNAMIC SCHEMA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19" y="1320577"/>
            <a:ext cx="3110167" cy="1532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556"/>
          <a:stretch/>
        </p:blipFill>
        <p:spPr>
          <a:xfrm>
            <a:off x="262818" y="3371508"/>
            <a:ext cx="6489996" cy="28978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2899" y="1320578"/>
            <a:ext cx="1145136" cy="19940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4397" y="3592335"/>
            <a:ext cx="1145136" cy="19940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2899" y="1942420"/>
            <a:ext cx="1145136" cy="19940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2942" y="5803695"/>
            <a:ext cx="1145136" cy="19940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81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MONGO ACCESS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2278" y="1458263"/>
            <a:ext cx="184731" cy="2769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D44661-25BD-4DC5-8E65-67B20DA44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278" y="2702063"/>
            <a:ext cx="4307289" cy="30523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302B95-A1C9-497A-98C2-78C4E9992A77}"/>
              </a:ext>
            </a:extLst>
          </p:cNvPr>
          <p:cNvSpPr/>
          <p:nvPr/>
        </p:nvSpPr>
        <p:spPr>
          <a:xfrm>
            <a:off x="2745998" y="2065986"/>
            <a:ext cx="2266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BI TOOLS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17CDE6-4066-47A8-991B-AA25E4CD0A36}"/>
              </a:ext>
            </a:extLst>
          </p:cNvPr>
          <p:cNvSpPr/>
          <p:nvPr/>
        </p:nvSpPr>
        <p:spPr>
          <a:xfrm>
            <a:off x="6464626" y="2065986"/>
            <a:ext cx="4441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PROGRAMING LANGUAGES</a:t>
            </a:r>
          </a:p>
        </p:txBody>
      </p:sp>
      <p:pic>
        <p:nvPicPr>
          <p:cNvPr id="1028" name="Picture 4" descr="Image result for python logo">
            <a:extLst>
              <a:ext uri="{FF2B5EF4-FFF2-40B4-BE49-F238E27FC236}">
                <a16:creationId xmlns:a16="http://schemas.microsoft.com/office/drawing/2014/main" id="{57116566-DB32-4D33-AE97-3905D47C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99" y="2816544"/>
            <a:ext cx="2241869" cy="7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R language logo">
            <a:extLst>
              <a:ext uri="{FF2B5EF4-FFF2-40B4-BE49-F238E27FC236}">
                <a16:creationId xmlns:a16="http://schemas.microsoft.com/office/drawing/2014/main" id="{C59872D7-CF41-46AF-85A6-2F89AD309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309" y="3720465"/>
            <a:ext cx="1781743" cy="78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446311-536F-4420-B151-F6D693513BD7}"/>
              </a:ext>
            </a:extLst>
          </p:cNvPr>
          <p:cNvSpPr/>
          <p:nvPr/>
        </p:nvSpPr>
        <p:spPr>
          <a:xfrm>
            <a:off x="1861199" y="3478609"/>
            <a:ext cx="2018203" cy="8915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Image result for knime logo">
            <a:extLst>
              <a:ext uri="{FF2B5EF4-FFF2-40B4-BE49-F238E27FC236}">
                <a16:creationId xmlns:a16="http://schemas.microsoft.com/office/drawing/2014/main" id="{88EF6CF7-24AE-4184-A33E-2B0C9E81F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340" y="3669030"/>
            <a:ext cx="1477670" cy="38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676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USAGE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658" y="1300446"/>
            <a:ext cx="8441735" cy="4130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2FBDD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USE 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 YOU CAN MAP YOUR DATA IN JSON </a:t>
            </a:r>
          </a:p>
          <a:p>
            <a:endParaRPr lang="en-US" sz="2800" dirty="0">
              <a:solidFill>
                <a:schemeClr val="tx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800" dirty="0">
              <a:solidFill>
                <a:schemeClr val="tx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 </a:t>
            </a:r>
            <a:r>
              <a:rPr lang="en-US" sz="2800" dirty="0">
                <a:solidFill>
                  <a:srgbClr val="2FBDD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NOT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USE WHEN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MONGO CAN’T HANDLE YOUR DATA SIZE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YOU NEED COMPLEX AGGREGATIONS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YOU HAVE COMPLEX RELATIONS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AA9295-0DB9-FD4E-9D11-9D65D9230BC1}"/>
              </a:ext>
            </a:extLst>
          </p:cNvPr>
          <p:cNvSpPr txBox="1"/>
          <p:nvPr/>
        </p:nvSpPr>
        <p:spPr>
          <a:xfrm>
            <a:off x="392658" y="1753711"/>
            <a:ext cx="61400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https://</a:t>
            </a:r>
            <a:r>
              <a:rPr lang="en-US" sz="1200" dirty="0" err="1">
                <a:latin typeface="Aharoni" panose="02010803020104030203" pitchFamily="2" charset="-79"/>
                <a:cs typeface="Aharoni" panose="02010803020104030203" pitchFamily="2" charset="-79"/>
              </a:rPr>
              <a:t>www.mongodb.com</a:t>
            </a:r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/industries/</a:t>
            </a:r>
          </a:p>
        </p:txBody>
      </p:sp>
    </p:spTree>
    <p:extLst>
      <p:ext uri="{BB962C8B-B14F-4D97-AF65-F5344CB8AC3E}">
        <p14:creationId xmlns:p14="http://schemas.microsoft.com/office/powerpoint/2010/main" val="461393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PRACTICE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32317" y="1527887"/>
            <a:ext cx="184731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122" name="Picture 2" descr="Képtalálatok a következőre: mongo logo">
            <a:extLst>
              <a:ext uri="{FF2B5EF4-FFF2-40B4-BE49-F238E27FC236}">
                <a16:creationId xmlns:a16="http://schemas.microsoft.com/office/drawing/2014/main" id="{503403B9-2966-4FE0-B7D1-B37223051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65" y="2616318"/>
            <a:ext cx="6323739" cy="170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374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NOSQL CLASSIFICATION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53730" y="932688"/>
            <a:ext cx="4572000" cy="51552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KEY-VALUE STORES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TIME SERIES DBMS 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DOCUMENT STORES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COLUMN STORES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SEARCH ENGINES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GRAPH DBMS</a:t>
            </a:r>
          </a:p>
        </p:txBody>
      </p:sp>
    </p:spTree>
    <p:extLst>
      <p:ext uri="{BB962C8B-B14F-4D97-AF65-F5344CB8AC3E}">
        <p14:creationId xmlns:p14="http://schemas.microsoft.com/office/powerpoint/2010/main" val="277239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CLASSICAL DATA TABLE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44687"/>
          <a:stretch/>
        </p:blipFill>
        <p:spPr>
          <a:xfrm>
            <a:off x="405765" y="1135078"/>
            <a:ext cx="8029975" cy="31347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83987" y="2929335"/>
            <a:ext cx="1047565" cy="25745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183986" y="3258939"/>
            <a:ext cx="1047565" cy="25745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183984" y="3588164"/>
            <a:ext cx="1047565" cy="25745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183984" y="3917389"/>
            <a:ext cx="1047565" cy="25745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8384" y="4865277"/>
            <a:ext cx="84337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dirty="0">
                <a:latin typeface="Agency FB" panose="020B0503020202020204" pitchFamily="34" charset="0"/>
              </a:rPr>
              <a:t>140102 69 4 NULL NULL 1 13.99 13.99 140102 69 5 19 NULL 3 14.99 9.99 140102 69 5 NULL 191 1 14.99 14.99 140102 74 3 23 202 5 0.99 0.89 140103 31 2 NULL NULL 1 2.49 2.49 140103 31 3 NULL NULL 3 14.99 9.99 140103 31 3 21 123 1 49.99 39.99 140103 31 8 NULL 233 1 0.99 0.99</a:t>
            </a:r>
            <a:endParaRPr lang="en-US" sz="1500" dirty="0">
              <a:latin typeface="Agency FB" panose="020B0503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43908" y="5158962"/>
            <a:ext cx="330898" cy="20811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951025" y="5158962"/>
            <a:ext cx="400387" cy="20811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093077" y="5150084"/>
            <a:ext cx="330898" cy="20811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975281" y="5142276"/>
            <a:ext cx="330898" cy="20811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03856" y="5310648"/>
            <a:ext cx="7888473" cy="160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buClrTx/>
            </a:pPr>
            <a:r>
              <a:rPr lang="en-US" sz="2800" spc="-2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DISCOUNT PRICES FOR PRODUCT 31 ?</a:t>
            </a:r>
            <a:r>
              <a:rPr lang="en-US" sz="3200" spc="-2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</a:p>
          <a:p>
            <a:pPr lvl="0">
              <a:lnSpc>
                <a:spcPct val="200000"/>
              </a:lnSpc>
              <a:buClrTx/>
            </a:pPr>
            <a:endParaRPr lang="en-US" sz="2000" spc="-2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82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WIDE COLUMN STORES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" b="-1054"/>
          <a:stretch/>
        </p:blipFill>
        <p:spPr>
          <a:xfrm>
            <a:off x="2353795" y="1305312"/>
            <a:ext cx="7229707" cy="5156305"/>
          </a:xfrm>
          <a:prstGeom prst="rect">
            <a:avLst/>
          </a:prstGeom>
        </p:spPr>
      </p:pic>
      <p:sp>
        <p:nvSpPr>
          <p:cNvPr id="2" name="Bent Arrow 1"/>
          <p:cNvSpPr/>
          <p:nvPr/>
        </p:nvSpPr>
        <p:spPr>
          <a:xfrm rot="16200000" flipH="1" flipV="1">
            <a:off x="8890116" y="686612"/>
            <a:ext cx="961101" cy="1598269"/>
          </a:xfrm>
          <a:prstGeom prst="bentArrow">
            <a:avLst/>
          </a:prstGeom>
          <a:solidFill>
            <a:srgbClr val="00B050"/>
          </a:solidFill>
          <a:ln cap="sq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A16A6-5F95-46D8-B560-0075B79F3F3F}"/>
              </a:ext>
            </a:extLst>
          </p:cNvPr>
          <p:cNvSpPr/>
          <p:nvPr/>
        </p:nvSpPr>
        <p:spPr>
          <a:xfrm>
            <a:off x="5912945" y="6165242"/>
            <a:ext cx="1382247" cy="20811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2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COMPARE DISK ACCESS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EAB7D7-BF1F-4C93-8CB1-F153F53C74D1}"/>
              </a:ext>
            </a:extLst>
          </p:cNvPr>
          <p:cNvGrpSpPr/>
          <p:nvPr/>
        </p:nvGrpSpPr>
        <p:grpSpPr>
          <a:xfrm>
            <a:off x="260624" y="1399954"/>
            <a:ext cx="8433787" cy="1407046"/>
            <a:chOff x="817618" y="3646500"/>
            <a:chExt cx="8433787" cy="1407046"/>
          </a:xfrm>
        </p:grpSpPr>
        <p:sp>
          <p:nvSpPr>
            <p:cNvPr id="8" name="Rectangle 7"/>
            <p:cNvSpPr/>
            <p:nvPr/>
          </p:nvSpPr>
          <p:spPr>
            <a:xfrm>
              <a:off x="817618" y="4499548"/>
              <a:ext cx="843378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500">
                  <a:latin typeface="Agency FB" panose="020B0503020202020204" pitchFamily="34" charset="0"/>
                </a:rPr>
                <a:t>140102 69 4 NULL NULL 1 13.99 13.99 140102 69 5 19 NULL 3 14.99 9.99 140102 69 5 NULL 191 1 14.99 14.99 140102 74 3 23 202 5 0.99 0.89 140103 31 2 NULL NULL 1 2.49 2.49 140103 31 3 NULL NULL 3 14.99 9.99 140103 31 3 21 123 1 49.99 39.99 140103 31 8 NULL 233 1 0.99 0.99</a:t>
              </a:r>
              <a:endParaRPr lang="en-US" sz="1500" dirty="0">
                <a:latin typeface="Agency FB" panose="020B0503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673142" y="4793233"/>
              <a:ext cx="330898" cy="20811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580259" y="4793233"/>
              <a:ext cx="400387" cy="20811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22311" y="4784355"/>
              <a:ext cx="330898" cy="20811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604515" y="4776547"/>
              <a:ext cx="330898" cy="20811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17618" y="3646500"/>
              <a:ext cx="650049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latin typeface="Arial Black" panose="020B0A04020102020204" pitchFamily="34" charset="0"/>
                </a:rPr>
                <a:t>CLASSICAL TABULAR DATA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ECDFD22-4EE4-4C4A-95A4-28533D8A840C}"/>
              </a:ext>
            </a:extLst>
          </p:cNvPr>
          <p:cNvGrpSpPr/>
          <p:nvPr/>
        </p:nvGrpSpPr>
        <p:grpSpPr>
          <a:xfrm>
            <a:off x="234554" y="3702776"/>
            <a:ext cx="8371642" cy="1437823"/>
            <a:chOff x="296468" y="1314326"/>
            <a:chExt cx="8371642" cy="1437823"/>
          </a:xfrm>
        </p:grpSpPr>
        <p:sp>
          <p:nvSpPr>
            <p:cNvPr id="4" name="Rectangle 3"/>
            <p:cNvSpPr/>
            <p:nvPr/>
          </p:nvSpPr>
          <p:spPr>
            <a:xfrm>
              <a:off x="296468" y="2198151"/>
              <a:ext cx="837164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>
                  <a:latin typeface="Agency FB" panose="020B0503020202020204" pitchFamily="34" charset="0"/>
                </a:rPr>
                <a:t>140102 140102 140102 140102 140103 140103 140103 140103 69 69 69 74 31 31 31 31 4 5 5 3 2 3 3 8 NULL 19 NULL 23 NULL NULL 21 NULL NULL NULL 191 202 NULL NULL 123 233 1 3 1 5 1 3 1 1 13.99 14.99 14.99 0.99 2.49 14.99 49.99 0.99 13.99 9.99 14.99 0.89 2.49 9.99 39.99 0.99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17652" y="2475150"/>
              <a:ext cx="1382247" cy="20811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96468" y="1314326"/>
              <a:ext cx="547072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latin typeface="Arial Black" panose="020B0A04020102020204" pitchFamily="34" charset="0"/>
                </a:rPr>
                <a:t>WIDE COLUMN STORES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9915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9326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COMPRESSION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47665" y="4679351"/>
            <a:ext cx="83716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Agency FB" panose="020B0503020202020204" pitchFamily="34" charset="0"/>
              </a:rPr>
              <a:t>140102 140102 140102 140102 140103 140103 140103 140103 69 69 69 74 31 31 31 31 4 5 5 3 2 3 3 8 NULL 19 NULL 23 NULL NULL 21 NULL NULL NULL 191 202 NULL NULL 123 233 1 3 1 5 1 1 1 1 13.99 14.99 14.99 0.99 2.49 14.99 49.99 0.99 13.99 9.99 14.99 0.89 2.49 9.99 39.99 0.99</a:t>
            </a:r>
          </a:p>
        </p:txBody>
      </p:sp>
      <p:sp>
        <p:nvSpPr>
          <p:cNvPr id="8" name="Rectangle 7"/>
          <p:cNvSpPr/>
          <p:nvPr/>
        </p:nvSpPr>
        <p:spPr>
          <a:xfrm>
            <a:off x="247665" y="2292198"/>
            <a:ext cx="84337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>
                <a:latin typeface="Agency FB" panose="020B0503020202020204" pitchFamily="34" charset="0"/>
              </a:rPr>
              <a:t>140102 69 4 NULL NULL 1 13.99 13.99 140102 69 5 19 NULL 3 14.99 9.99 140102 69 5 NULL 191 1 14.99 14.99 140102 74 3 23 202 5 0.99 0.89 140103 31 2 NULL NULL 1 2.49 2.49 140103 31 3 NULL NULL 1 14.99 9.99 140103 31 3 21 123 1 49.99 39.99 140103 31 8 NULL 233 1 0.99 0.99</a:t>
            </a:r>
            <a:endParaRPr lang="en-US" sz="1500" dirty="0">
              <a:latin typeface="Agency FB" panose="020B0503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53429" y="2569198"/>
            <a:ext cx="104045" cy="28560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636546" y="4956350"/>
            <a:ext cx="322304" cy="21054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47665" y="1439150"/>
            <a:ext cx="65004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CLASSICAL TABULAR DATA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7665" y="3795526"/>
            <a:ext cx="5470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WIDE COLUMN STORES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89541" y="2547946"/>
            <a:ext cx="104045" cy="28560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657719" y="2560590"/>
            <a:ext cx="104045" cy="28560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500210" y="2560591"/>
            <a:ext cx="104045" cy="28560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829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INTERFACE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988" y="1487221"/>
            <a:ext cx="82766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SQ</a:t>
            </a:r>
            <a:r>
              <a:rPr lang="hu-HU" sz="32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endParaRPr lang="en-US" sz="32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5730DB-2BD5-493A-9C5B-3234CED5E8C7}"/>
              </a:ext>
            </a:extLst>
          </p:cNvPr>
          <p:cNvSpPr/>
          <p:nvPr/>
        </p:nvSpPr>
        <p:spPr>
          <a:xfrm>
            <a:off x="3201172" y="1609588"/>
            <a:ext cx="846322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ActionScript Bash C </a:t>
            </a:r>
            <a:r>
              <a:rPr lang="en-US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# C++ Clojure Common Lisp Crystal D Dart Delphi Elixir emacs lisp Erlang Fancy gawk GNU Prolog Go Haskell </a:t>
            </a:r>
            <a:r>
              <a:rPr lang="en-US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Haxe</a:t>
            </a: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 Io Java Julia Lasso Lua </a:t>
            </a:r>
            <a:r>
              <a:rPr lang="en-US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Matlab</a:t>
            </a: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mruby</a:t>
            </a: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Nim</a:t>
            </a: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 Node.js Objective-C </a:t>
            </a:r>
            <a:r>
              <a:rPr lang="en-US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OCaml</a:t>
            </a: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 Pascal Perl PHP PL/SQL Pure Data Python R Racket </a:t>
            </a:r>
            <a:r>
              <a:rPr lang="en-US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Rebol</a:t>
            </a: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 Ruby Rust Scala Scheme Smalltalk Swift </a:t>
            </a:r>
            <a:r>
              <a:rPr lang="en-US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Tcl</a:t>
            </a: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 VB </a:t>
            </a:r>
            <a:r>
              <a:rPr lang="en-US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VCL</a:t>
            </a: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Xojo</a:t>
            </a: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52586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WIDE COLUMN STORE RANK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AF0D1E9-9049-66CA-A428-E4976F585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464736"/>
            <a:ext cx="7772400" cy="41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32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KEY FEAUTRES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7B9D12-5A31-4FAA-9553-E766FA055193}"/>
              </a:ext>
            </a:extLst>
          </p:cNvPr>
          <p:cNvSpPr/>
          <p:nvPr/>
        </p:nvSpPr>
        <p:spPr>
          <a:xfrm>
            <a:off x="321428" y="1401077"/>
            <a:ext cx="11516294" cy="42934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FASTER ACCESS TIME WHEN YOU QUERY A FEW NEED DIMENSIONS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 OPTIMIZED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HIGHLY SCALABLE BY DIMENSION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COMPRESSION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NEW GENERATION OF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DW</a:t>
            </a:r>
            <a:endParaRPr lang="en-US" sz="2800" dirty="0">
              <a:solidFill>
                <a:schemeClr val="tx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96169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NOSQL CLASSIFICATION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53730" y="932688"/>
            <a:ext cx="4572000" cy="51552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KEY-VALUE STORES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TIME SERIES DBMS 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DOCUMENT STORES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COLUMN STORES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SEARCH ENGINES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GRAPH DBMS</a:t>
            </a:r>
          </a:p>
        </p:txBody>
      </p:sp>
    </p:spTree>
    <p:extLst>
      <p:ext uri="{BB962C8B-B14F-4D97-AF65-F5344CB8AC3E}">
        <p14:creationId xmlns:p14="http://schemas.microsoft.com/office/powerpoint/2010/main" val="1958018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MANY BUILT-IN FUNCTIONS</a:t>
            </a:r>
          </a:p>
        </p:txBody>
      </p:sp>
      <p:sp>
        <p:nvSpPr>
          <p:cNvPr id="5" name="Text Placeholder 55">
            <a:extLst>
              <a:ext uri="{FF2B5EF4-FFF2-40B4-BE49-F238E27FC236}">
                <a16:creationId xmlns:a16="http://schemas.microsoft.com/office/drawing/2014/main" id="{17FF3BA1-08D2-47A5-9E93-2233F256E6EE}"/>
              </a:ext>
            </a:extLst>
          </p:cNvPr>
          <p:cNvSpPr txBox="1">
            <a:spLocks/>
          </p:cNvSpPr>
          <p:nvPr/>
        </p:nvSpPr>
        <p:spPr>
          <a:xfrm>
            <a:off x="80550" y="1492620"/>
            <a:ext cx="4120658" cy="8398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36576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600" kern="1200" baseline="0">
                <a:solidFill>
                  <a:schemeClr val="tx1"/>
                </a:solidFill>
                <a:latin typeface="Arial Black"/>
                <a:ea typeface="+mn-ea"/>
                <a:cs typeface="Arial Blac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ea typeface="Segoe UI Black" panose="020B0A02040204020203" pitchFamily="34" charset="0"/>
                <a:cs typeface="Aharoni" panose="02010803020104030203" pitchFamily="2" charset="-79"/>
              </a:rPr>
              <a:t>Text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89A3B6-0D4D-4CF2-8033-E6DFE29F3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7" y="1717797"/>
            <a:ext cx="422681" cy="390979"/>
          </a:xfrm>
          <a:prstGeom prst="rect">
            <a:avLst/>
          </a:prstGeom>
        </p:spPr>
      </p:pic>
      <p:sp>
        <p:nvSpPr>
          <p:cNvPr id="9" name="Text Placeholder 55">
            <a:extLst>
              <a:ext uri="{FF2B5EF4-FFF2-40B4-BE49-F238E27FC236}">
                <a16:creationId xmlns:a16="http://schemas.microsoft.com/office/drawing/2014/main" id="{157C0B22-CF62-43FF-B3F5-0B3B029DD2BE}"/>
              </a:ext>
            </a:extLst>
          </p:cNvPr>
          <p:cNvSpPr txBox="1">
            <a:spLocks/>
          </p:cNvSpPr>
          <p:nvPr/>
        </p:nvSpPr>
        <p:spPr>
          <a:xfrm>
            <a:off x="568536" y="2562456"/>
            <a:ext cx="3902121" cy="8398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36576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600" kern="1200" baseline="0">
                <a:solidFill>
                  <a:schemeClr val="tx1"/>
                </a:solidFill>
                <a:latin typeface="Arial Black"/>
                <a:ea typeface="+mn-ea"/>
                <a:cs typeface="Arial Blac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ea typeface="Segoe UI Black" panose="020B0A02040204020203" pitchFamily="34" charset="0"/>
                <a:cs typeface="Aharoni" panose="02010803020104030203" pitchFamily="2" charset="-79"/>
              </a:rPr>
              <a:t>Geospatial Search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155A72-1717-4E3F-9DBE-964903CE6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7" y="2758104"/>
            <a:ext cx="448550" cy="448550"/>
          </a:xfrm>
          <a:prstGeom prst="rect">
            <a:avLst/>
          </a:prstGeom>
        </p:spPr>
      </p:pic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E97041CA-6868-48FE-B76A-7FBA185AF722}"/>
              </a:ext>
            </a:extLst>
          </p:cNvPr>
          <p:cNvSpPr txBox="1">
            <a:spLocks/>
          </p:cNvSpPr>
          <p:nvPr/>
        </p:nvSpPr>
        <p:spPr>
          <a:xfrm>
            <a:off x="-107309" y="5128093"/>
            <a:ext cx="3902121" cy="8398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36576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600" kern="1200" baseline="0">
                <a:solidFill>
                  <a:schemeClr val="tx1"/>
                </a:solidFill>
                <a:latin typeface="Arial Black"/>
                <a:ea typeface="+mn-ea"/>
                <a:cs typeface="Arial Blac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2FBDD5"/>
                </a:solidFill>
                <a:latin typeface="Aharoni" panose="02010803020104030203" pitchFamily="2" charset="-79"/>
                <a:ea typeface="Segoe UI Black" panose="020B0A02040204020203" pitchFamily="34" charset="0"/>
                <a:cs typeface="Aharoni" panose="02010803020104030203" pitchFamily="2" charset="-79"/>
              </a:rPr>
              <a:t>+ Build your own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58270C-3A6B-B043-ABF2-EA2A547CD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0" y="3872357"/>
            <a:ext cx="430529" cy="419764"/>
          </a:xfrm>
          <a:prstGeom prst="rect">
            <a:avLst/>
          </a:prstGeom>
        </p:spPr>
      </p:pic>
      <p:sp>
        <p:nvSpPr>
          <p:cNvPr id="14" name="Text Placeholder 55">
            <a:extLst>
              <a:ext uri="{FF2B5EF4-FFF2-40B4-BE49-F238E27FC236}">
                <a16:creationId xmlns:a16="http://schemas.microsoft.com/office/drawing/2014/main" id="{D68C8CEF-EE10-8148-9823-7F8E18644BD6}"/>
              </a:ext>
            </a:extLst>
          </p:cNvPr>
          <p:cNvSpPr txBox="1">
            <a:spLocks/>
          </p:cNvSpPr>
          <p:nvPr/>
        </p:nvSpPr>
        <p:spPr>
          <a:xfrm>
            <a:off x="749438" y="3682267"/>
            <a:ext cx="2712944" cy="8398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36576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600" kern="1200" baseline="0">
                <a:solidFill>
                  <a:schemeClr val="tx1"/>
                </a:solidFill>
                <a:latin typeface="Arial Black"/>
                <a:ea typeface="+mn-ea"/>
                <a:cs typeface="Arial Blac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ea typeface="Segoe UI Black" panose="020B0A02040204020203" pitchFamily="34" charset="0"/>
                <a:cs typeface="Aharoni" panose="02010803020104030203" pitchFamily="2" charset="-79"/>
              </a:rPr>
              <a:t>Facet 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ea typeface="Segoe UI Black" panose="020B0A02040204020203" pitchFamily="34" charset="0"/>
                <a:cs typeface="Aharoni" panose="02010803020104030203" pitchFamily="2" charset="-79"/>
              </a:rPr>
              <a:t>search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2423F4-98C2-9843-ABF1-B8C1D02CA05E}"/>
              </a:ext>
            </a:extLst>
          </p:cNvPr>
          <p:cNvSpPr txBox="1"/>
          <p:nvPr/>
        </p:nvSpPr>
        <p:spPr>
          <a:xfrm>
            <a:off x="504810" y="4450592"/>
            <a:ext cx="6140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ea typeface="Segoe UI Black" panose="020B0A02040204020203" pitchFamily="34" charset="0"/>
                <a:cs typeface="Aharoni" panose="02010803020104030203" pitchFamily="2" charset="-79"/>
              </a:rPr>
              <a:t>...</a:t>
            </a:r>
            <a:endParaRPr lang="en-HU" sz="2800" dirty="0"/>
          </a:p>
        </p:txBody>
      </p:sp>
    </p:spTree>
    <p:extLst>
      <p:ext uri="{BB962C8B-B14F-4D97-AF65-F5344CB8AC3E}">
        <p14:creationId xmlns:p14="http://schemas.microsoft.com/office/powerpoint/2010/main" val="161748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TEXT FUNCTIONS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9C1ADE-442D-4444-906F-4D2AD4520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885" y="1228570"/>
            <a:ext cx="9144000" cy="493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73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GEOSPATIAL SEARCH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69" y="1354871"/>
            <a:ext cx="4023360" cy="40892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26905" y="1354871"/>
            <a:ext cx="5713424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COORDINATES TO EACH RECORD</a:t>
            </a:r>
          </a:p>
          <a:p>
            <a:endParaRPr lang="en-US" sz="2800" dirty="0">
              <a:solidFill>
                <a:schemeClr val="tx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QUERY:</a:t>
            </a:r>
          </a:p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AREA BY DIFFERENT SHAPES</a:t>
            </a:r>
          </a:p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PROXIMITY</a:t>
            </a:r>
          </a:p>
        </p:txBody>
      </p:sp>
    </p:spTree>
    <p:extLst>
      <p:ext uri="{BB962C8B-B14F-4D97-AF65-F5344CB8AC3E}">
        <p14:creationId xmlns:p14="http://schemas.microsoft.com/office/powerpoint/2010/main" val="690308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FACETED SEARCH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" t="779" r="387" b="13473"/>
          <a:stretch/>
        </p:blipFill>
        <p:spPr>
          <a:xfrm>
            <a:off x="1474601" y="1139325"/>
            <a:ext cx="89457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086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FACETED SEARCH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80" y="1150920"/>
            <a:ext cx="2219325" cy="51358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09301" y="983816"/>
            <a:ext cx="7515199" cy="2623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pc="-2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GUIDED QUERIES</a:t>
            </a:r>
          </a:p>
          <a:p>
            <a:pPr>
              <a:lnSpc>
                <a:spcPct val="150000"/>
              </a:lnSpc>
            </a:pPr>
            <a:endParaRPr lang="en-US" sz="2800" spc="-200" dirty="0">
              <a:solidFill>
                <a:schemeClr val="tx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en-US" sz="2800" spc="-2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E-COMMERCE: </a:t>
            </a:r>
            <a:r>
              <a:rPr lang="en-US" sz="2800" spc="-2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GUIDE YOUR CUSTOMERS</a:t>
            </a:r>
          </a:p>
          <a:p>
            <a:pPr>
              <a:lnSpc>
                <a:spcPct val="150000"/>
              </a:lnSpc>
            </a:pPr>
            <a:r>
              <a:rPr lang="en-US" sz="2800" spc="-2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ANALYTICS: </a:t>
            </a:r>
            <a:r>
              <a:rPr lang="en-US" sz="2800" spc="-2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SLICING AND DICING, SELF SERVICE BI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937031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SEARCH ENGINES RANK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C55DFF0-CF45-BB8D-5148-7E513ABFB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28819"/>
            <a:ext cx="7772400" cy="323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274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éptalálat a következőre: „solr”">
            <a:extLst>
              <a:ext uri="{FF2B5EF4-FFF2-40B4-BE49-F238E27FC236}">
                <a16:creationId xmlns:a16="http://schemas.microsoft.com/office/drawing/2014/main" id="{06895168-8FF6-4495-8881-BC7889116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958403"/>
            <a:ext cx="5289550" cy="26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29C69D-D857-472C-BC8B-E54FD26C1D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287753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SCHEMALESS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OR SCHEMA FREE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988" y="1487221"/>
            <a:ext cx="827660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SMART DATABASE CAN FIGURE OUT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DATATYPE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STRUCTURE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en-US" sz="32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146" name="Picture 2" descr="Képtalálat a következőre: „dexter's laboratory thinking”">
            <a:extLst>
              <a:ext uri="{FF2B5EF4-FFF2-40B4-BE49-F238E27FC236}">
                <a16:creationId xmlns:a16="http://schemas.microsoft.com/office/drawing/2014/main" id="{E305D640-41BF-497D-91BA-01EEAC0B4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236" y="1327518"/>
            <a:ext cx="2986593" cy="33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2393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USECASE - ECOMMERCE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95639-4A3F-44A9-B0D7-E769E2490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576" y="1345829"/>
            <a:ext cx="5824323" cy="392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021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NOSQL CLASSIFICATION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53730" y="932688"/>
            <a:ext cx="4572000" cy="51552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KEY-VALUE STORES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TIME SERIES DBMS 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DOCUMENT STORES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COLUMN STORES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SEARCH ENGINES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GRAPH DBMS</a:t>
            </a:r>
          </a:p>
        </p:txBody>
      </p:sp>
    </p:spTree>
    <p:extLst>
      <p:ext uri="{BB962C8B-B14F-4D97-AF65-F5344CB8AC3E}">
        <p14:creationId xmlns:p14="http://schemas.microsoft.com/office/powerpoint/2010/main" val="37829447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A90E55-ABC3-4190-A852-E7244CEC93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GRAPH DATA STRUCTURES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D0484-077B-4A09-A345-882A654CC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579" y="1062736"/>
            <a:ext cx="6244610" cy="473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571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A90E55-ABC3-4190-A852-E7244CEC93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NETWORK SCIENCE</a:t>
            </a:r>
          </a:p>
        </p:txBody>
      </p:sp>
      <p:pic>
        <p:nvPicPr>
          <p:cNvPr id="6146" name="Picture 2" descr="Képtalálat a következőre: „kevin baco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1" y="1608138"/>
            <a:ext cx="3043957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48325" y="2105711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KEVIN BACON CHANGED </a:t>
            </a:r>
            <a:r>
              <a:rPr lang="en-US" sz="44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DATA SCIENCE ?</a:t>
            </a:r>
          </a:p>
        </p:txBody>
      </p:sp>
    </p:spTree>
    <p:extLst>
      <p:ext uri="{BB962C8B-B14F-4D97-AF65-F5344CB8AC3E}">
        <p14:creationId xmlns:p14="http://schemas.microsoft.com/office/powerpoint/2010/main" val="34172070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BOOKS</a:t>
            </a:r>
          </a:p>
        </p:txBody>
      </p:sp>
      <p:pic>
        <p:nvPicPr>
          <p:cNvPr id="1028" name="Picture 4" descr="Képtalálat a következőre: „linked barabasi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10" y="1199113"/>
            <a:ext cx="3182711" cy="4923926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scontent-frt3-1.xx.fbcdn.net/v/t1.0-9/13882235_10157182229580612_7574451711656698276_n.jpg?oh=d94a7729046f5112be024605fb958f89&amp;oe=586B78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850" y="1199113"/>
            <a:ext cx="5126864" cy="4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5531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 SCIENCE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4847435" y="1243402"/>
            <a:ext cx="18984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TYPE </a:t>
            </a:r>
          </a:p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ANALYTICS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65952" y="874070"/>
            <a:ext cx="344357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rgbClr val="00B050"/>
                </a:solidFill>
                <a:latin typeface="Arial Black" panose="020B0A04020102020204" pitchFamily="34" charset="0"/>
              </a:rPr>
              <a:t>NEW </a:t>
            </a:r>
            <a:endParaRPr lang="en-US" sz="8800" dirty="0">
              <a:solidFill>
                <a:srgbClr val="00B050"/>
              </a:solidFill>
            </a:endParaRPr>
          </a:p>
        </p:txBody>
      </p:sp>
      <p:pic>
        <p:nvPicPr>
          <p:cNvPr id="7" name="Picture 6" descr="A graph of growth and progress&#10;&#10;Description automatically generated with medium confidence">
            <a:extLst>
              <a:ext uri="{FF2B5EF4-FFF2-40B4-BE49-F238E27FC236}">
                <a16:creationId xmlns:a16="http://schemas.microsoft.com/office/drawing/2014/main" id="{D661C5BF-7589-8C05-EBDC-84192342D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437" y="2214248"/>
            <a:ext cx="7772400" cy="37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849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FEATURE ENGINEERING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A3901-1225-430A-A855-69642CAE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5" t="9988" r="9019" b="7623"/>
          <a:stretch/>
        </p:blipFill>
        <p:spPr>
          <a:xfrm>
            <a:off x="2400317" y="1155234"/>
            <a:ext cx="6790100" cy="496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739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ROBUSTNESS TESTING</a:t>
            </a:r>
          </a:p>
        </p:txBody>
      </p:sp>
      <p:pic>
        <p:nvPicPr>
          <p:cNvPr id="8194" name="Picture 2" descr="Képtalálat a következőre: „netflix simian army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499" y="1934726"/>
            <a:ext cx="2854985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éptalálat a következőre: „Northeast blackout of 2003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502" y="1799352"/>
            <a:ext cx="5724057" cy="381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0819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SEGMENTATION / FRAUD DETECTION</a:t>
            </a:r>
          </a:p>
        </p:txBody>
      </p:sp>
      <p:pic>
        <p:nvPicPr>
          <p:cNvPr id="10242" name="Picture 2" descr="Képtalálat a következőre: „network science clusters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9" b="12439"/>
          <a:stretch/>
        </p:blipFill>
        <p:spPr bwMode="auto">
          <a:xfrm>
            <a:off x="2421844" y="1057922"/>
            <a:ext cx="7348311" cy="531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0677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RECOMMENDATION ENGINE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19A3FF-D0C1-4D1A-9B5A-C5F02CDB3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2300"/>
            <a:ext cx="12192000" cy="19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34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ALGORITHMS DEEP IN THE DATABASE</a:t>
            </a:r>
          </a:p>
        </p:txBody>
      </p:sp>
      <p:pic>
        <p:nvPicPr>
          <p:cNvPr id="5122" name="Picture 2" descr="Képtalálat a következőre: „chernobyl miner”">
            <a:extLst>
              <a:ext uri="{FF2B5EF4-FFF2-40B4-BE49-F238E27FC236}">
                <a16:creationId xmlns:a16="http://schemas.microsoft.com/office/drawing/2014/main" id="{CF174DE8-4E21-4008-B24F-1A2B2F2E2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44" y="1957074"/>
            <a:ext cx="5619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528553-B768-4455-9474-C600091AAEB6}"/>
              </a:ext>
            </a:extLst>
          </p:cNvPr>
          <p:cNvSpPr/>
          <p:nvPr/>
        </p:nvSpPr>
        <p:spPr>
          <a:xfrm>
            <a:off x="6292368" y="4734295"/>
            <a:ext cx="4225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 NEED TO MINE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022471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GRAPH DBMS RANK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88DFF6A-ECCE-96BA-9E6A-419FC1A00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728875"/>
            <a:ext cx="7772400" cy="311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4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PARADISE PAPERS SCHEMA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637667" y="1107337"/>
            <a:ext cx="301281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B050"/>
                </a:solidFill>
                <a:latin typeface="Agency FB" panose="020B0503020202020204" pitchFamily="34" charset="0"/>
              </a:rPr>
              <a:t>Entity</a:t>
            </a:r>
            <a:r>
              <a:rPr lang="en-US" dirty="0">
                <a:solidFill>
                  <a:srgbClr val="00B050"/>
                </a:solidFill>
                <a:latin typeface="Agency FB" panose="020B0503020202020204" pitchFamily="34" charset="0"/>
              </a:rPr>
              <a:t> </a:t>
            </a:r>
            <a:r>
              <a:rPr lang="en-US" dirty="0">
                <a:latin typeface="Agency FB" panose="020B0503020202020204" pitchFamily="34" charset="0"/>
              </a:rPr>
              <a:t>- The offshore legal entity. This could be a company, trust, foundation …</a:t>
            </a:r>
          </a:p>
          <a:p>
            <a:pPr algn="just"/>
            <a:endParaRPr lang="en-US" dirty="0">
              <a:latin typeface="Agency FB" panose="020B0503020202020204" pitchFamily="34" charset="0"/>
            </a:endParaRPr>
          </a:p>
          <a:p>
            <a:pPr algn="just"/>
            <a:r>
              <a:rPr lang="en-US" b="1" dirty="0">
                <a:solidFill>
                  <a:srgbClr val="00B050"/>
                </a:solidFill>
                <a:latin typeface="Agency FB" panose="020B0503020202020204" pitchFamily="34" charset="0"/>
              </a:rPr>
              <a:t>Officer</a:t>
            </a:r>
            <a:r>
              <a:rPr lang="en-US" dirty="0">
                <a:solidFill>
                  <a:srgbClr val="00B050"/>
                </a:solidFill>
                <a:latin typeface="Agency FB" panose="020B0503020202020204" pitchFamily="34" charset="0"/>
              </a:rPr>
              <a:t> </a:t>
            </a:r>
            <a:r>
              <a:rPr lang="en-US" dirty="0">
                <a:latin typeface="Agency FB" panose="020B0503020202020204" pitchFamily="34" charset="0"/>
              </a:rPr>
              <a:t>- A person or company who plays a role in an offshore entity, such as beneficiary, director, or shareholder. </a:t>
            </a:r>
          </a:p>
          <a:p>
            <a:pPr algn="just"/>
            <a:endParaRPr lang="en-US" dirty="0">
              <a:latin typeface="Agency FB" panose="020B0503020202020204" pitchFamily="34" charset="0"/>
            </a:endParaRPr>
          </a:p>
          <a:p>
            <a:pPr algn="just"/>
            <a:r>
              <a:rPr lang="en-US" b="1" dirty="0">
                <a:solidFill>
                  <a:srgbClr val="00B050"/>
                </a:solidFill>
                <a:latin typeface="Agency FB" panose="020B0503020202020204" pitchFamily="34" charset="0"/>
              </a:rPr>
              <a:t>Intermediary</a:t>
            </a:r>
            <a:r>
              <a:rPr lang="en-US" dirty="0">
                <a:solidFill>
                  <a:srgbClr val="00B050"/>
                </a:solidFill>
                <a:latin typeface="Agency FB" panose="020B0503020202020204" pitchFamily="34" charset="0"/>
              </a:rPr>
              <a:t> </a:t>
            </a:r>
            <a:r>
              <a:rPr lang="en-US" dirty="0">
                <a:latin typeface="Agency FB" panose="020B0503020202020204" pitchFamily="34" charset="0"/>
              </a:rPr>
              <a:t>- A go-between for someone seeking an offshore corporation and an offshore service provider — usually a law-firm or a middleman that asks an offshore service provider to create an offshore firm.</a:t>
            </a:r>
          </a:p>
          <a:p>
            <a:pPr algn="just"/>
            <a:endParaRPr lang="en-US" dirty="0">
              <a:latin typeface="Agency FB" panose="020B0503020202020204" pitchFamily="34" charset="0"/>
            </a:endParaRPr>
          </a:p>
          <a:p>
            <a:pPr algn="just"/>
            <a:r>
              <a:rPr lang="en-US" b="1" dirty="0">
                <a:solidFill>
                  <a:srgbClr val="00B050"/>
                </a:solidFill>
                <a:latin typeface="Agency FB" panose="020B0503020202020204" pitchFamily="34" charset="0"/>
              </a:rPr>
              <a:t>Address</a:t>
            </a:r>
            <a:r>
              <a:rPr lang="en-US" dirty="0">
                <a:solidFill>
                  <a:srgbClr val="00B050"/>
                </a:solidFill>
                <a:latin typeface="Agency FB" panose="020B0503020202020204" pitchFamily="34" charset="0"/>
              </a:rPr>
              <a:t> </a:t>
            </a:r>
            <a:r>
              <a:rPr lang="en-US" dirty="0">
                <a:latin typeface="Agency FB" panose="020B0503020202020204" pitchFamily="34" charset="0"/>
              </a:rPr>
              <a:t>- The registered address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9A2524A-0957-5248-A7C4-81618B0E1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92" y="1972383"/>
            <a:ext cx="5980634" cy="381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3582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29C69D-D857-472C-BC8B-E54FD26C1D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PRACTICE</a:t>
            </a:r>
          </a:p>
        </p:txBody>
      </p:sp>
      <p:pic>
        <p:nvPicPr>
          <p:cNvPr id="4" name="Picture 2" descr="Képtalálat a következőre: „neo4j”">
            <a:extLst>
              <a:ext uri="{FF2B5EF4-FFF2-40B4-BE49-F238E27FC236}">
                <a16:creationId xmlns:a16="http://schemas.microsoft.com/office/drawing/2014/main" id="{60A6C5A0-4628-4D66-B35D-C34EA9FD5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83" y="2059625"/>
            <a:ext cx="5791503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1821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29C69D-D857-472C-BC8B-E54FD26C1D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LET’S LOOK BACK</a:t>
            </a:r>
          </a:p>
        </p:txBody>
      </p:sp>
      <p:pic>
        <p:nvPicPr>
          <p:cNvPr id="6" name="Picture 2" descr="Képtalálat a következőre: „jules verne future”">
            <a:extLst>
              <a:ext uri="{FF2B5EF4-FFF2-40B4-BE49-F238E27FC236}">
                <a16:creationId xmlns:a16="http://schemas.microsoft.com/office/drawing/2014/main" id="{46A198A7-A315-D34C-A7E3-B45728AD2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22" y="1784192"/>
            <a:ext cx="6823527" cy="383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F9353C-017C-4F48-951D-D1FB80807449}"/>
              </a:ext>
            </a:extLst>
          </p:cNvPr>
          <p:cNvSpPr txBox="1"/>
          <p:nvPr/>
        </p:nvSpPr>
        <p:spPr>
          <a:xfrm>
            <a:off x="227552" y="1077357"/>
            <a:ext cx="6140082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1800" dirty="0">
                <a:solidFill>
                  <a:srgbClr val="00B05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#</a:t>
            </a:r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1800" dirty="0">
                <a:solidFill>
                  <a:srgbClr val="00B05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YOUR FIRST DATABASE</a:t>
            </a:r>
          </a:p>
          <a:p>
            <a:pPr fontAlgn="t"/>
            <a:r>
              <a:rPr lang="en-GB" sz="1800" dirty="0">
                <a:solidFill>
                  <a:srgbClr val="00B05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# SQL</a:t>
            </a:r>
          </a:p>
          <a:p>
            <a:pPr fontAlgn="t"/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AGGREGATIONS</a:t>
            </a:r>
          </a:p>
          <a:p>
            <a:pPr fontAlgn="t"/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JOINS</a:t>
            </a:r>
          </a:p>
          <a:p>
            <a:pPr fontAlgn="t"/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DATA MODELLING</a:t>
            </a:r>
          </a:p>
          <a:p>
            <a:pPr fontAlgn="t"/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STORED PROCEDURES</a:t>
            </a:r>
          </a:p>
          <a:p>
            <a:pPr fontAlgn="t"/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DATA WAREHOUSE</a:t>
            </a:r>
          </a:p>
          <a:p>
            <a:pPr fontAlgn="t"/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CSV / JSON</a:t>
            </a:r>
          </a:p>
          <a:p>
            <a:pPr fontAlgn="t"/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API</a:t>
            </a:r>
          </a:p>
          <a:p>
            <a:pPr fontAlgn="t"/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WORLD BANK / EUROSTAT</a:t>
            </a:r>
          </a:p>
          <a:p>
            <a:pPr fontAlgn="t"/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COMMAND LINE BASH</a:t>
            </a:r>
          </a:p>
          <a:p>
            <a:pPr fontAlgn="t"/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SENTIMENT ANALYSIS </a:t>
            </a:r>
          </a:p>
          <a:p>
            <a:pPr fontAlgn="t"/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</a:t>
            </a:r>
            <a:r>
              <a:rPr lang="en-GB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KNIME</a:t>
            </a:r>
            <a:endParaRPr lang="en-GB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fontAlgn="t"/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CLOUD / AWS</a:t>
            </a:r>
          </a:p>
          <a:p>
            <a:pPr fontAlgn="t"/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NOSQL</a:t>
            </a:r>
          </a:p>
          <a:p>
            <a:pPr fontAlgn="t"/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</a:t>
            </a:r>
            <a:r>
              <a:rPr lang="en-GB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SOLR</a:t>
            </a:r>
            <a:endParaRPr lang="en-GB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fontAlgn="t"/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NETWORK SCIENCE</a:t>
            </a:r>
          </a:p>
          <a:p>
            <a:pPr fontAlgn="t"/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</a:t>
            </a:r>
            <a:r>
              <a:rPr lang="en-GB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NEO4J</a:t>
            </a:r>
            <a:endParaRPr lang="en-GB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fontAlgn="t"/>
            <a:r>
              <a:rPr lang="en-GB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PARADISE PAPERS</a:t>
            </a:r>
          </a:p>
          <a:p>
            <a:pPr fontAlgn="t"/>
            <a:endParaRPr lang="en-GB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fontAlgn="t"/>
            <a:endParaRPr lang="en-GB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fontAlgn="t"/>
            <a:endParaRPr lang="en-GB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fontAlgn="t"/>
            <a:endParaRPr lang="en-GB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fontAlgn="t"/>
            <a:endParaRPr lang="en-GB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fontAlgn="t"/>
            <a:endParaRPr lang="en-GB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fontAlgn="t"/>
            <a:endParaRPr lang="en-GB" sz="1800" dirty="0">
              <a:solidFill>
                <a:srgbClr val="00B050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7664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MADE FOR CLOUD</a:t>
            </a:r>
          </a:p>
        </p:txBody>
      </p:sp>
      <p:pic>
        <p:nvPicPr>
          <p:cNvPr id="3" name="Picture 2" descr="Képtalálat a következőre: „cloud”">
            <a:extLst>
              <a:ext uri="{FF2B5EF4-FFF2-40B4-BE49-F238E27FC236}">
                <a16:creationId xmlns:a16="http://schemas.microsoft.com/office/drawing/2014/main" id="{41D82F51-3E8F-4B09-909C-494B38A28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398" y="2031357"/>
            <a:ext cx="5242400" cy="3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éptalálat a következőre: „heart”">
            <a:extLst>
              <a:ext uri="{FF2B5EF4-FFF2-40B4-BE49-F238E27FC236}">
                <a16:creationId xmlns:a16="http://schemas.microsoft.com/office/drawing/2014/main" id="{A7A8AC95-5864-404D-B703-5ED9D1521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18" y="2896374"/>
            <a:ext cx="2049878" cy="223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915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NOSQL CLASSIFICATION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53730" y="932688"/>
            <a:ext cx="4572000" cy="60170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KEY-VALUE STORES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TIME SERIES DBMS 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DOCUMENT STORES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COLUMN STORES</a:t>
            </a:r>
          </a:p>
          <a:p>
            <a:pPr lvl="0">
              <a:lnSpc>
                <a:spcPct val="200000"/>
              </a:lnSpc>
              <a:buClrTx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SEARCH ENGINES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GRAPH DBMS</a:t>
            </a:r>
          </a:p>
          <a:p>
            <a:pPr lvl="0">
              <a:lnSpc>
                <a:spcPct val="200000"/>
              </a:lnSpc>
              <a:buClrTx/>
            </a:pPr>
            <a:endParaRPr lang="en-US" sz="2800" dirty="0">
              <a:solidFill>
                <a:schemeClr val="tx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FCD732-8A5A-A946-8DD6-F78762CFA6E3}"/>
              </a:ext>
            </a:extLst>
          </p:cNvPr>
          <p:cNvSpPr/>
          <p:nvPr/>
        </p:nvSpPr>
        <p:spPr>
          <a:xfrm>
            <a:off x="7131625" y="2137186"/>
            <a:ext cx="3057247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100</a:t>
            </a:r>
            <a:r>
              <a:rPr lang="en-US" sz="72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 </a:t>
            </a:r>
          </a:p>
          <a:p>
            <a:pPr algn="ctr"/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NOSQL </a:t>
            </a:r>
          </a:p>
          <a:p>
            <a:pPr algn="ctr"/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SOLUTIONS</a:t>
            </a:r>
          </a:p>
          <a:p>
            <a:pPr algn="ctr"/>
            <a:endParaRPr lang="en-US" sz="32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en-US" sz="3200" b="1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381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DB-ENGINES.COM</a:t>
            </a:r>
          </a:p>
        </p:txBody>
      </p:sp>
      <p:sp>
        <p:nvSpPr>
          <p:cNvPr id="2" name="Rectangle 1"/>
          <p:cNvSpPr/>
          <p:nvPr/>
        </p:nvSpPr>
        <p:spPr>
          <a:xfrm>
            <a:off x="342587" y="1380464"/>
            <a:ext cx="6879768" cy="4585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YOUR ULTIMATE SOURCE TO </a:t>
            </a:r>
          </a:p>
          <a:p>
            <a:endParaRPr lang="en-US" sz="32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EXPLORE</a:t>
            </a:r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http://db-engines.com/en/system/MySQL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	http://db-engines.com/en/system/Elasticsearch</a:t>
            </a:r>
          </a:p>
          <a:p>
            <a:endParaRPr lang="en-US" sz="2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CATEGORIZE / KNOW THE TRENDS </a:t>
            </a:r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http://db-engines.com/en/ranking_categories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	http://db-engines.com/en/ranking_osvsc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	http://db-engines.com/en/ranking_trend</a:t>
            </a:r>
          </a:p>
          <a:p>
            <a:endParaRPr lang="en-US" sz="2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COMPARE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	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	http://db-engines.com/en/system/Elasticsearch%3BMongoDB</a:t>
            </a:r>
          </a:p>
        </p:txBody>
      </p:sp>
    </p:spTree>
    <p:extLst>
      <p:ext uri="{BB962C8B-B14F-4D97-AF65-F5344CB8AC3E}">
        <p14:creationId xmlns:p14="http://schemas.microsoft.com/office/powerpoint/2010/main" val="4182622644"/>
      </p:ext>
    </p:extLst>
  </p:cSld>
  <p:clrMapOvr>
    <a:masterClrMapping/>
  </p:clrMapOvr>
</p:sld>
</file>

<file path=ppt/theme/theme1.xml><?xml version="1.0" encoding="utf-8"?>
<a:theme xmlns:a="http://schemas.openxmlformats.org/drawingml/2006/main" name="Epam_PPT_Template">
  <a:themeElements>
    <a:clrScheme name="EPAM_Color">
      <a:dk1>
        <a:srgbClr val="464547"/>
      </a:dk1>
      <a:lt1>
        <a:sysClr val="window" lastClr="FFFFFF"/>
      </a:lt1>
      <a:dk2>
        <a:srgbClr val="666666"/>
      </a:dk2>
      <a:lt2>
        <a:srgbClr val="999999"/>
      </a:lt2>
      <a:accent1>
        <a:srgbClr val="CCCCCC"/>
      </a:accent1>
      <a:accent2>
        <a:srgbClr val="39C2D7"/>
      </a:accent2>
      <a:accent3>
        <a:srgbClr val="1B8BA0"/>
      </a:accent3>
      <a:accent4>
        <a:srgbClr val="A3C644"/>
      </a:accent4>
      <a:accent5>
        <a:srgbClr val="7F993A"/>
      </a:accent5>
      <a:accent6>
        <a:srgbClr val="B22746"/>
      </a:accent6>
      <a:hlink>
        <a:srgbClr val="32B6CE"/>
      </a:hlink>
      <a:folHlink>
        <a:srgbClr val="1B8A9F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dirty="0" err="1">
            <a:solidFill>
              <a:srgbClr val="444444"/>
            </a:solidFill>
            <a:latin typeface="Trebuchet MS"/>
            <a:cs typeface="Trebuchet M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EPAM">
      <a:dk1>
        <a:srgbClr val="464547"/>
      </a:dk1>
      <a:lt1>
        <a:sysClr val="window" lastClr="FFFFFF"/>
      </a:lt1>
      <a:dk2>
        <a:srgbClr val="666666"/>
      </a:dk2>
      <a:lt2>
        <a:srgbClr val="999999"/>
      </a:lt2>
      <a:accent1>
        <a:srgbClr val="CCCCCC"/>
      </a:accent1>
      <a:accent2>
        <a:srgbClr val="39C2D7"/>
      </a:accent2>
      <a:accent3>
        <a:srgbClr val="1A9CB0"/>
      </a:accent3>
      <a:accent4>
        <a:srgbClr val="A3C644"/>
      </a:accent4>
      <a:accent5>
        <a:srgbClr val="7F993A"/>
      </a:accent5>
      <a:accent6>
        <a:srgbClr val="B22746"/>
      </a:accent6>
      <a:hlink>
        <a:srgbClr val="FFFFFF"/>
      </a:hlink>
      <a:folHlink>
        <a:srgbClr val="FFFFFF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9A4A7D20EA84CAA39F80EA2A19865" ma:contentTypeVersion="1" ma:contentTypeDescription="Create a new document." ma:contentTypeScope="" ma:versionID="4ed0c655cf5595f31b06ef1418ca28b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dcce58c87e9fcebab8021569449a8d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A1A37E-F8E3-427A-BCE9-B1DDB8B96C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E3C081-4081-47AD-A9A6-9F18F525DA1D}">
  <ds:schemaRefs>
    <ds:schemaRef ds:uri="http://purl.org/dc/dcmitype/"/>
    <ds:schemaRef ds:uri="http://schemas.microsoft.com/sharepoint/v3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4883F0F-DE57-4ECA-B9BB-F22E8C5B5D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28592</TotalTime>
  <Words>1432</Words>
  <Application>Microsoft Macintosh PowerPoint</Application>
  <PresentationFormat>Widescreen</PresentationFormat>
  <Paragraphs>422</Paragraphs>
  <Slides>63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Agency FB</vt:lpstr>
      <vt:lpstr>Aharoni</vt:lpstr>
      <vt:lpstr>Arial</vt:lpstr>
      <vt:lpstr>Arial Black</vt:lpstr>
      <vt:lpstr>Calibri</vt:lpstr>
      <vt:lpstr>Courier New</vt:lpstr>
      <vt:lpstr>Lucida Grande</vt:lpstr>
      <vt:lpstr>Trebuchet MS</vt:lpstr>
      <vt:lpstr>Epam_PPT_Template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EPAM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Canning</dc:creator>
  <cp:lastModifiedBy>Laszlo Sallo</cp:lastModifiedBy>
  <cp:revision>1749</cp:revision>
  <cp:lastPrinted>2019-10-02T12:13:50Z</cp:lastPrinted>
  <dcterms:created xsi:type="dcterms:W3CDTF">2014-07-08T13:27:24Z</dcterms:created>
  <dcterms:modified xsi:type="dcterms:W3CDTF">2024-10-15T19:26:06Z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0x010100B0E9A4A7D20EA84CAA39F80EA2A19865</vt:lpwstr>
  </property>
</Properties>
</file>