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5" r:id="rId4"/>
    <p:sldMasterId id="2147483730" r:id="rId5"/>
  </p:sldMasterIdLst>
  <p:notesMasterIdLst>
    <p:notesMasterId r:id="rId50"/>
  </p:notesMasterIdLst>
  <p:handoutMasterIdLst>
    <p:handoutMasterId r:id="rId51"/>
  </p:handoutMasterIdLst>
  <p:sldIdLst>
    <p:sldId id="669" r:id="rId6"/>
    <p:sldId id="674" r:id="rId7"/>
    <p:sldId id="654" r:id="rId8"/>
    <p:sldId id="652" r:id="rId9"/>
    <p:sldId id="653" r:id="rId10"/>
    <p:sldId id="639" r:id="rId11"/>
    <p:sldId id="685" r:id="rId12"/>
    <p:sldId id="716" r:id="rId13"/>
    <p:sldId id="657" r:id="rId14"/>
    <p:sldId id="658" r:id="rId15"/>
    <p:sldId id="687" r:id="rId16"/>
    <p:sldId id="659" r:id="rId17"/>
    <p:sldId id="662" r:id="rId18"/>
    <p:sldId id="663" r:id="rId19"/>
    <p:sldId id="682" r:id="rId20"/>
    <p:sldId id="670" r:id="rId21"/>
    <p:sldId id="697" r:id="rId22"/>
    <p:sldId id="688" r:id="rId23"/>
    <p:sldId id="721" r:id="rId24"/>
    <p:sldId id="614" r:id="rId25"/>
    <p:sldId id="605" r:id="rId26"/>
    <p:sldId id="698" r:id="rId27"/>
    <p:sldId id="699" r:id="rId28"/>
    <p:sldId id="700" r:id="rId29"/>
    <p:sldId id="620" r:id="rId30"/>
    <p:sldId id="623" r:id="rId31"/>
    <p:sldId id="622" r:id="rId32"/>
    <p:sldId id="665" r:id="rId33"/>
    <p:sldId id="701" r:id="rId34"/>
    <p:sldId id="666" r:id="rId35"/>
    <p:sldId id="624" r:id="rId36"/>
    <p:sldId id="625" r:id="rId37"/>
    <p:sldId id="668" r:id="rId38"/>
    <p:sldId id="703" r:id="rId39"/>
    <p:sldId id="718" r:id="rId40"/>
    <p:sldId id="689" r:id="rId41"/>
    <p:sldId id="717" r:id="rId42"/>
    <p:sldId id="568" r:id="rId43"/>
    <p:sldId id="572" r:id="rId44"/>
    <p:sldId id="719" r:id="rId45"/>
    <p:sldId id="705" r:id="rId46"/>
    <p:sldId id="706" r:id="rId47"/>
    <p:sldId id="720" r:id="rId48"/>
    <p:sldId id="630" r:id="rId49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3" userDrawn="1">
          <p15:clr>
            <a:srgbClr val="A4A3A4"/>
          </p15:clr>
        </p15:guide>
        <p15:guide id="2" orient="horz" pos="764" userDrawn="1">
          <p15:clr>
            <a:srgbClr val="A4A3A4"/>
          </p15:clr>
        </p15:guide>
        <p15:guide id="3" orient="horz" pos="3544" userDrawn="1">
          <p15:clr>
            <a:srgbClr val="A4A3A4"/>
          </p15:clr>
        </p15:guide>
        <p15:guide id="4" orient="horz" pos="2159" userDrawn="1">
          <p15:clr>
            <a:srgbClr val="A4A3A4"/>
          </p15:clr>
        </p15:guide>
        <p15:guide id="5" orient="horz" pos="1374" userDrawn="1">
          <p15:clr>
            <a:srgbClr val="A4A3A4"/>
          </p15:clr>
        </p15:guide>
        <p15:guide id="6" orient="horz" pos="3699" userDrawn="1">
          <p15:clr>
            <a:srgbClr val="A4A3A4"/>
          </p15:clr>
        </p15:guide>
        <p15:guide id="7" orient="horz" pos="1151" userDrawn="1">
          <p15:clr>
            <a:srgbClr val="A4A3A4"/>
          </p15:clr>
        </p15:guide>
        <p15:guide id="8" pos="3896" userDrawn="1">
          <p15:clr>
            <a:srgbClr val="A4A3A4"/>
          </p15:clr>
        </p15:guide>
        <p15:guide id="9" pos="521" userDrawn="1">
          <p15:clr>
            <a:srgbClr val="A4A3A4"/>
          </p15:clr>
        </p15:guide>
        <p15:guide id="10" pos="4211" userDrawn="1">
          <p15:clr>
            <a:srgbClr val="A4A3A4"/>
          </p15:clr>
        </p15:guide>
        <p15:guide id="11" pos="7299" userDrawn="1">
          <p15:clr>
            <a:srgbClr val="A4A3A4"/>
          </p15:clr>
        </p15:guide>
        <p15:guide id="12" pos="5316" userDrawn="1">
          <p15:clr>
            <a:srgbClr val="A4A3A4"/>
          </p15:clr>
        </p15:guide>
        <p15:guide id="13" pos="291" userDrawn="1">
          <p15:clr>
            <a:srgbClr val="A4A3A4"/>
          </p15:clr>
        </p15:guide>
        <p15:guide id="14" pos="343" userDrawn="1">
          <p15:clr>
            <a:srgbClr val="A4A3A4"/>
          </p15:clr>
        </p15:guide>
        <p15:guide id="15" pos="6809" userDrawn="1">
          <p15:clr>
            <a:srgbClr val="A4A3A4"/>
          </p15:clr>
        </p15:guide>
        <p15:guide id="16" pos="6888" userDrawn="1">
          <p15:clr>
            <a:srgbClr val="A4A3A4"/>
          </p15:clr>
        </p15:guide>
        <p15:guide id="17" pos="647" userDrawn="1">
          <p15:clr>
            <a:srgbClr val="A4A3A4"/>
          </p15:clr>
        </p15:guide>
        <p15:guide id="18" orient="horz" pos="1167" userDrawn="1">
          <p15:clr>
            <a:srgbClr val="A4A3A4"/>
          </p15:clr>
        </p15:guide>
        <p15:guide id="19" pos="3949" userDrawn="1">
          <p15:clr>
            <a:srgbClr val="A4A3A4"/>
          </p15:clr>
        </p15:guide>
        <p15:guide id="20" pos="344" userDrawn="1">
          <p15:clr>
            <a:srgbClr val="A4A3A4"/>
          </p15:clr>
        </p15:guide>
        <p15:guide id="21" pos="726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" initials="A" lastIdx="64" clrIdx="0"/>
  <p:cmAuthor id="2" name="Jillian Baum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99"/>
    <a:srgbClr val="E7E7E8"/>
    <a:srgbClr val="2FBDD5"/>
    <a:srgbClr val="4D4D4D"/>
    <a:srgbClr val="4F5683"/>
    <a:srgbClr val="88DAE7"/>
    <a:srgbClr val="242C65"/>
    <a:srgbClr val="CDD0D1"/>
    <a:srgbClr val="C9CCD7"/>
    <a:srgbClr val="D7F3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81565" autoAdjust="0"/>
  </p:normalViewPr>
  <p:slideViewPr>
    <p:cSldViewPr snapToGrid="0">
      <p:cViewPr varScale="1">
        <p:scale>
          <a:sx n="103" d="100"/>
          <a:sy n="103" d="100"/>
        </p:scale>
        <p:origin x="1464" y="176"/>
      </p:cViewPr>
      <p:guideLst>
        <p:guide orient="horz" pos="373"/>
        <p:guide orient="horz" pos="764"/>
        <p:guide orient="horz" pos="3544"/>
        <p:guide orient="horz" pos="2159"/>
        <p:guide orient="horz" pos="1374"/>
        <p:guide orient="horz" pos="3699"/>
        <p:guide orient="horz" pos="1151"/>
        <p:guide pos="3896"/>
        <p:guide pos="521"/>
        <p:guide pos="4211"/>
        <p:guide pos="7299"/>
        <p:guide pos="5316"/>
        <p:guide pos="291"/>
        <p:guide pos="343"/>
        <p:guide pos="6809"/>
        <p:guide pos="6888"/>
        <p:guide pos="647"/>
        <p:guide orient="horz" pos="1167"/>
        <p:guide pos="3949"/>
        <p:guide pos="344"/>
        <p:guide pos="72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F5E9BF7-95E4-A242-BA1D-05FDCF603BE6}" type="datetime1">
              <a:rPr lang="en-US" smtClean="0"/>
              <a:t>10/15/24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DDDC95D-4A3A-7D4E-AF7C-745F2732B1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6456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65DBCB1-0306-AD41-9452-11E7C08D5C04}" type="datetime1">
              <a:rPr lang="en-US" smtClean="0"/>
              <a:t>10/15/24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AE90029-A909-AD4E-9775-A0D64990AD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7208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62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680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719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1676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0797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7321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540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814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  <a:buClrTx/>
            </a:pPr>
            <a:r>
              <a:rPr lang="en-US" sz="13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Automated cars</a:t>
            </a:r>
          </a:p>
          <a:p>
            <a:pPr>
              <a:lnSpc>
                <a:spcPct val="150000"/>
              </a:lnSpc>
            </a:pPr>
            <a:r>
              <a:rPr lang="en-US" sz="13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Real-time bidding (</a:t>
            </a:r>
            <a:r>
              <a:rPr lang="en-US" sz="1300" dirty="0" err="1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RTB</a:t>
            </a:r>
            <a:r>
              <a:rPr lang="en-US" sz="13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)</a:t>
            </a:r>
          </a:p>
          <a:p>
            <a:pPr lvl="0">
              <a:lnSpc>
                <a:spcPct val="150000"/>
              </a:lnSpc>
              <a:buClrTx/>
            </a:pPr>
            <a:r>
              <a:rPr lang="en-US" sz="13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Stock exchange</a:t>
            </a:r>
          </a:p>
          <a:p>
            <a:pPr lvl="0">
              <a:lnSpc>
                <a:spcPct val="150000"/>
              </a:lnSpc>
              <a:buClrTx/>
            </a:pPr>
            <a:r>
              <a:rPr lang="en-US" sz="13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Telemedicine</a:t>
            </a:r>
          </a:p>
          <a:p>
            <a:pPr lvl="0">
              <a:lnSpc>
                <a:spcPct val="150000"/>
              </a:lnSpc>
              <a:buClrTx/>
            </a:pPr>
            <a:r>
              <a:rPr lang="en-US" sz="13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Blockchain</a:t>
            </a:r>
          </a:p>
          <a:p>
            <a:pPr defTabSz="966612"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3228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2550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005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1860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3993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3350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8556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1764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9326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8485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0974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5816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5632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476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1520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3726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7122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2119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005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5682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6027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8033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275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8956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sz="8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Consistency: Availability</a:t>
            </a:r>
            <a:r>
              <a:rPr lang="en-US" sz="800" dirty="0">
                <a:solidFill>
                  <a:srgbClr val="26262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correlates with </a:t>
            </a:r>
            <a:r>
              <a:rPr lang="en-US" sz="8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revenue</a:t>
            </a:r>
            <a:r>
              <a:rPr lang="en-US" sz="800" dirty="0">
                <a:solidFill>
                  <a:srgbClr val="26262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and </a:t>
            </a:r>
            <a:r>
              <a:rPr lang="en-US" sz="8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consistency</a:t>
            </a:r>
            <a:r>
              <a:rPr lang="en-US" sz="800" dirty="0">
                <a:solidFill>
                  <a:srgbClr val="26262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generally does </a:t>
            </a:r>
            <a:r>
              <a:rPr lang="en-US" sz="8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not.</a:t>
            </a:r>
          </a:p>
          <a:p>
            <a:pPr defTabSz="966612">
              <a:defRPr/>
            </a:pPr>
            <a:endParaRPr lang="en-US" sz="800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defTabSz="966612">
              <a:defRPr/>
            </a:pPr>
            <a:r>
              <a:rPr lang="en-US" sz="8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Availability: partial availably ?</a:t>
            </a:r>
          </a:p>
          <a:p>
            <a:pPr defTabSz="966612">
              <a:defRPr/>
            </a:pPr>
            <a:endParaRPr lang="en-US" sz="800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defTabSz="966612">
              <a:defRPr/>
            </a:pPr>
            <a:endParaRPr lang="en-US" sz="800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800" dirty="0">
                <a:solidFill>
                  <a:srgbClr val="444444"/>
                </a:solidFill>
                <a:latin typeface="Arial Black" panose="020B0A04020102020204" pitchFamily="34" charset="0"/>
              </a:rPr>
              <a:t>100% PERFECT</a:t>
            </a:r>
          </a:p>
          <a:p>
            <a:pPr algn="ctr"/>
            <a:endParaRPr lang="en-US" sz="800" dirty="0">
              <a:solidFill>
                <a:srgbClr val="444444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800" dirty="0">
                <a:solidFill>
                  <a:srgbClr val="444444"/>
                </a:solidFill>
                <a:latin typeface="Arial Black" panose="020B0A04020102020204" pitchFamily="34" charset="0"/>
              </a:rPr>
              <a:t>= $$$$$</a:t>
            </a:r>
          </a:p>
          <a:p>
            <a:pPr defTabSz="966612">
              <a:defRPr/>
            </a:pPr>
            <a:endParaRPr lang="en-US" sz="800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defTabSz="966612">
              <a:defRPr/>
            </a:pPr>
            <a:endParaRPr lang="en-US" sz="800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defTabSz="966612">
              <a:defRPr/>
            </a:pPr>
            <a:endParaRPr lang="en-US" sz="800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defTabSz="966612">
              <a:defRPr/>
            </a:pPr>
            <a:endParaRPr lang="en-US" sz="800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defTabSz="966612">
              <a:defRPr/>
            </a:pPr>
            <a:endParaRPr lang="en-US" sz="800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defTabSz="966612">
              <a:defRPr/>
            </a:pPr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327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1379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30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9512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6043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3749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996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00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229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604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684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90029-A909-AD4E-9775-A0D64990AD2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906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93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365760" anchor="ctr" anchorCtr="0">
            <a:normAutofit/>
          </a:bodyPr>
          <a:lstStyle>
            <a:lvl1pPr marL="0" indent="0">
              <a:buNone/>
              <a:defRPr sz="26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17709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" y="926332"/>
            <a:ext cx="1038225" cy="557606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800" dirty="0">
              <a:solidFill>
                <a:srgbClr val="2FC2D9"/>
              </a:solidFill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767821" y="3477648"/>
            <a:ext cx="548640" cy="411480"/>
          </a:xfrm>
          <a:prstGeom prst="ellipse">
            <a:avLst/>
          </a:prstGeom>
          <a:solidFill>
            <a:srgbClr val="2FC2D9"/>
          </a:solidFill>
          <a:ln w="2540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rtlCol="0" anchor="ctr" anchorCtr="0"/>
          <a:lstStyle/>
          <a:p>
            <a:pPr algn="ctr"/>
            <a:r>
              <a:rPr lang="en-US" sz="1500" dirty="0">
                <a:solidFill>
                  <a:srgbClr val="FFFFFF"/>
                </a:solidFill>
                <a:latin typeface="Arial Black"/>
                <a:cs typeface="Arial Black"/>
              </a:rPr>
              <a:t>2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 flipH="1">
            <a:off x="0" y="4633576"/>
            <a:ext cx="12192000" cy="0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 userDrawn="1"/>
        </p:nvSpPr>
        <p:spPr>
          <a:xfrm>
            <a:off x="767821" y="1630376"/>
            <a:ext cx="548640" cy="41148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rtlCol="0" anchor="ctr" anchorCtr="0"/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rial Black"/>
                <a:cs typeface="Arial Black"/>
              </a:rPr>
              <a:t>1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0" y="2786304"/>
            <a:ext cx="12192000" cy="0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 userDrawn="1"/>
        </p:nvSpPr>
        <p:spPr>
          <a:xfrm>
            <a:off x="767821" y="5324921"/>
            <a:ext cx="548640" cy="411480"/>
          </a:xfrm>
          <a:prstGeom prst="ellipse">
            <a:avLst/>
          </a:prstGeom>
          <a:solidFill>
            <a:srgbClr val="2FC2D9"/>
          </a:solidFill>
          <a:ln w="2540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rtlCol="0" anchor="ctr" anchorCtr="0"/>
          <a:lstStyle/>
          <a:p>
            <a:pPr algn="ctr"/>
            <a:r>
              <a:rPr lang="en-US" sz="1500" dirty="0">
                <a:solidFill>
                  <a:srgbClr val="FFFFFF"/>
                </a:solidFill>
                <a:latin typeface="Arial Black"/>
                <a:cs typeface="Arial Black"/>
              </a:rPr>
              <a:t>3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1490133" y="1422400"/>
            <a:ext cx="2387600" cy="889000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6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LOREM IPSUM DOLOR SIT AMET DIAM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24" hasCustomPrompt="1"/>
          </p:nvPr>
        </p:nvSpPr>
        <p:spPr>
          <a:xfrm>
            <a:off x="4114800" y="1206500"/>
            <a:ext cx="7552267" cy="1333500"/>
          </a:xfrm>
          <a:prstGeom prst="rect">
            <a:avLst/>
          </a:prstGeom>
        </p:spPr>
        <p:txBody>
          <a:bodyPr vert="horz" anchor="ctr" anchorCtr="0"/>
          <a:lstStyle>
            <a:lvl1pPr marL="173736" marR="0" indent="-173736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 sz="1400" baseline="0"/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  <a:p>
            <a:pPr lvl="0"/>
            <a:r>
              <a:rPr lang="en-US" dirty="0"/>
              <a:t>Se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magna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endParaRPr lang="en-US" dirty="0"/>
          </a:p>
          <a:p>
            <a:pPr marL="173736" marR="0" lvl="0" indent="-173736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1490133" y="3238500"/>
            <a:ext cx="2387600" cy="889000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6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LOREM IPSUM DOLOR SIT AMET DIAM</a:t>
            </a:r>
          </a:p>
        </p:txBody>
      </p:sp>
      <p:sp>
        <p:nvSpPr>
          <p:cNvPr id="20" name="Content Placeholder 11"/>
          <p:cNvSpPr>
            <a:spLocks noGrp="1"/>
          </p:cNvSpPr>
          <p:nvPr>
            <p:ph sz="quarter" idx="26" hasCustomPrompt="1"/>
          </p:nvPr>
        </p:nvSpPr>
        <p:spPr>
          <a:xfrm>
            <a:off x="4114800" y="3022600"/>
            <a:ext cx="7552267" cy="1333500"/>
          </a:xfrm>
          <a:prstGeom prst="rect">
            <a:avLst/>
          </a:prstGeom>
        </p:spPr>
        <p:txBody>
          <a:bodyPr vert="horz" anchor="ctr" anchorCtr="0"/>
          <a:lstStyle>
            <a:lvl1pPr marL="173736" marR="0" indent="-173736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 sz="1400" baseline="0"/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  <a:p>
            <a:pPr lvl="0"/>
            <a:r>
              <a:rPr lang="en-US" dirty="0"/>
              <a:t>Se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magna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endParaRPr lang="en-US" dirty="0"/>
          </a:p>
          <a:p>
            <a:pPr marL="173736" marR="0" lvl="0" indent="-173736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1490133" y="5080000"/>
            <a:ext cx="2387600" cy="889000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6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LOREM IPSUM DOLOR SIT AMET DIAM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28" hasCustomPrompt="1"/>
          </p:nvPr>
        </p:nvSpPr>
        <p:spPr>
          <a:xfrm>
            <a:off x="4114800" y="4864100"/>
            <a:ext cx="7552267" cy="1333500"/>
          </a:xfrm>
          <a:prstGeom prst="rect">
            <a:avLst/>
          </a:prstGeom>
        </p:spPr>
        <p:txBody>
          <a:bodyPr vert="horz" anchor="ctr" anchorCtr="0"/>
          <a:lstStyle>
            <a:lvl1pPr marL="173736" marR="0" indent="-173736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 sz="1400" baseline="0"/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  <a:p>
            <a:pPr lvl="0"/>
            <a:r>
              <a:rPr lang="en-US" dirty="0"/>
              <a:t>Se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magna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endParaRPr lang="en-US" dirty="0"/>
          </a:p>
          <a:p>
            <a:pPr marL="173736" marR="0" lvl="0" indent="-173736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US" dirty="0"/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93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365760" anchor="ctr" anchorCtr="0">
            <a:normAutofit/>
          </a:bodyPr>
          <a:lstStyle>
            <a:lvl1pPr marL="0" indent="0">
              <a:buNone/>
              <a:defRPr sz="26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041069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withou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-4"/>
            <a:ext cx="12192000" cy="929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5400" dir="5400000" rotWithShape="0">
              <a:srgbClr val="000000">
                <a:alpha val="3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411651" y="119512"/>
            <a:ext cx="8610608" cy="724866"/>
          </a:xfrm>
          <a:prstGeom prst="rect">
            <a:avLst/>
          </a:prstGeom>
        </p:spPr>
        <p:txBody>
          <a:bodyPr vert="horz" lIns="91440" tIns="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en-US" dirty="0"/>
              <a:t>client name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223912" y="328466"/>
            <a:ext cx="0" cy="27432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V="1">
            <a:off x="12192000" y="943718"/>
            <a:ext cx="0" cy="5598499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/>
          <p:cNvSpPr>
            <a:spLocks noGrp="1"/>
          </p:cNvSpPr>
          <p:nvPr>
            <p:ph idx="1" hasCustomPrompt="1"/>
          </p:nvPr>
        </p:nvSpPr>
        <p:spPr>
          <a:xfrm>
            <a:off x="6370488" y="1761513"/>
            <a:ext cx="5242560" cy="3657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3038" indent="-173038">
              <a:lnSpc>
                <a:spcPts val="1600"/>
              </a:lnSpc>
              <a:spcBef>
                <a:spcPts val="0"/>
              </a:spcBef>
              <a:spcAft>
                <a:spcPts val="1300"/>
              </a:spcAft>
              <a:buClr>
                <a:srgbClr val="2FC2D9"/>
              </a:buClr>
              <a:buFont typeface="Arial"/>
              <a:buChar char="•"/>
              <a:defRPr sz="1600" baseline="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400"/>
            </a:lvl3pPr>
          </a:lstStyle>
          <a:p>
            <a:pPr marL="173038" indent="-173038">
              <a:buClr>
                <a:srgbClr val="2FC2D9"/>
              </a:buClr>
            </a:pPr>
            <a:r>
              <a:rPr lang="en-US" dirty="0">
                <a:solidFill>
                  <a:srgbClr val="444444"/>
                </a:solidFill>
              </a:rPr>
              <a:t>Click to add bulleted list</a:t>
            </a:r>
          </a:p>
          <a:p>
            <a:pPr marL="173038" indent="-173038">
              <a:buClr>
                <a:srgbClr val="2FC2D9"/>
              </a:buClr>
            </a:pPr>
            <a:r>
              <a:rPr lang="en-US" dirty="0">
                <a:solidFill>
                  <a:srgbClr val="444444"/>
                </a:solidFill>
              </a:rPr>
              <a:t>Click to add bulleted list</a:t>
            </a:r>
          </a:p>
          <a:p>
            <a:pPr marL="173038" indent="-173038">
              <a:buClr>
                <a:srgbClr val="2FC2D9"/>
              </a:buClr>
            </a:pPr>
            <a:r>
              <a:rPr lang="en-US" dirty="0">
                <a:solidFill>
                  <a:srgbClr val="444444"/>
                </a:solidFill>
              </a:rPr>
              <a:t>Click to add bulleted list</a:t>
            </a:r>
          </a:p>
          <a:p>
            <a:pPr marL="173038" indent="-173038">
              <a:buClr>
                <a:srgbClr val="2FC2D9"/>
              </a:buClr>
            </a:pPr>
            <a:r>
              <a:rPr lang="en-US" dirty="0">
                <a:solidFill>
                  <a:srgbClr val="444444"/>
                </a:solidFill>
              </a:rPr>
              <a:t>Click to add bulleted list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0" hasCustomPrompt="1"/>
          </p:nvPr>
        </p:nvSpPr>
        <p:spPr>
          <a:xfrm>
            <a:off x="484715" y="1761513"/>
            <a:ext cx="5242560" cy="3657600"/>
          </a:xfrm>
          <a:prstGeom prst="rect">
            <a:avLst/>
          </a:prstGeom>
        </p:spPr>
        <p:txBody>
          <a:bodyPr tIns="4572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300"/>
              </a:spcAft>
              <a:buNone/>
              <a:defRPr sz="16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dirty="0">
                <a:solidFill>
                  <a:srgbClr val="444444"/>
                </a:solidFill>
              </a:rPr>
              <a:t>Click to add text - Lorem </a:t>
            </a:r>
            <a:r>
              <a:rPr lang="en-US" dirty="0" err="1">
                <a:solidFill>
                  <a:srgbClr val="444444"/>
                </a:solidFill>
              </a:rPr>
              <a:t>ipsum</a:t>
            </a:r>
            <a:r>
              <a:rPr lang="en-US" dirty="0">
                <a:solidFill>
                  <a:srgbClr val="444444"/>
                </a:solidFill>
              </a:rPr>
              <a:t> dolor sit </a:t>
            </a:r>
            <a:r>
              <a:rPr lang="en-US" dirty="0" err="1">
                <a:solidFill>
                  <a:srgbClr val="444444"/>
                </a:solidFill>
              </a:rPr>
              <a:t>amet</a:t>
            </a:r>
            <a:r>
              <a:rPr lang="en-US" dirty="0">
                <a:solidFill>
                  <a:srgbClr val="444444"/>
                </a:solidFill>
              </a:rPr>
              <a:t>, </a:t>
            </a:r>
            <a:r>
              <a:rPr lang="en-US" dirty="0" err="1">
                <a:solidFill>
                  <a:srgbClr val="444444"/>
                </a:solidFill>
              </a:rPr>
              <a:t>consectetur</a:t>
            </a:r>
            <a:r>
              <a:rPr lang="en-US" dirty="0">
                <a:solidFill>
                  <a:srgbClr val="444444"/>
                </a:solidFill>
              </a:rPr>
              <a:t> adipiscing </a:t>
            </a:r>
            <a:r>
              <a:rPr lang="en-US" dirty="0" err="1">
                <a:solidFill>
                  <a:srgbClr val="444444"/>
                </a:solidFill>
              </a:rPr>
              <a:t>elit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Ut</a:t>
            </a:r>
            <a:r>
              <a:rPr lang="en-US" dirty="0">
                <a:solidFill>
                  <a:srgbClr val="444444"/>
                </a:solidFill>
              </a:rPr>
              <a:t> vitae </a:t>
            </a:r>
            <a:r>
              <a:rPr lang="en-US" dirty="0" err="1">
                <a:solidFill>
                  <a:srgbClr val="444444"/>
                </a:solidFill>
              </a:rPr>
              <a:t>laoreet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mauris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Sed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eleifend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lorem</a:t>
            </a:r>
            <a:r>
              <a:rPr lang="en-US" dirty="0">
                <a:solidFill>
                  <a:srgbClr val="444444"/>
                </a:solidFill>
              </a:rPr>
              <a:t> a </a:t>
            </a:r>
            <a:r>
              <a:rPr lang="en-US" dirty="0" err="1">
                <a:solidFill>
                  <a:srgbClr val="444444"/>
                </a:solidFill>
              </a:rPr>
              <a:t>purus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tincidunt</a:t>
            </a:r>
            <a:r>
              <a:rPr lang="en-US" dirty="0">
                <a:solidFill>
                  <a:srgbClr val="444444"/>
                </a:solidFill>
              </a:rPr>
              <a:t>, a </a:t>
            </a:r>
            <a:r>
              <a:rPr lang="en-US" dirty="0" err="1">
                <a:solidFill>
                  <a:srgbClr val="444444"/>
                </a:solidFill>
              </a:rPr>
              <a:t>malesuada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mauris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bibendum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Praesent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bibendum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justo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nec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metus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auctor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volutpat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Morbi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malesuada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mattis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eros</a:t>
            </a:r>
            <a:r>
              <a:rPr lang="en-US" dirty="0">
                <a:solidFill>
                  <a:srgbClr val="444444"/>
                </a:solidFill>
              </a:rPr>
              <a:t>, adipiscing </a:t>
            </a:r>
            <a:r>
              <a:rPr lang="en-US" dirty="0" err="1">
                <a:solidFill>
                  <a:srgbClr val="444444"/>
                </a:solidFill>
              </a:rPr>
              <a:t>tempor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lorem</a:t>
            </a:r>
            <a:r>
              <a:rPr lang="en-US" dirty="0">
                <a:solidFill>
                  <a:srgbClr val="444444"/>
                </a:solidFill>
              </a:rPr>
              <a:t> …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533340" y="256310"/>
            <a:ext cx="1514057" cy="48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r>
              <a:rPr lang="en-US" dirty="0"/>
              <a:t>Insert logo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57531" y="1345462"/>
            <a:ext cx="1745863" cy="2954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lIns="68580" tIns="54864" rIns="68580" bIns="54864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TITLE TO GO HERE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433398" y="1345462"/>
            <a:ext cx="1745863" cy="2954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lIns="68580" tIns="54864" rIns="68580" bIns="54864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TITLE TO GO HERE</a:t>
            </a:r>
          </a:p>
        </p:txBody>
      </p:sp>
    </p:spTree>
    <p:extLst>
      <p:ext uri="{BB962C8B-B14F-4D97-AF65-F5344CB8AC3E}">
        <p14:creationId xmlns:p14="http://schemas.microsoft.com/office/powerpoint/2010/main" val="3899584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e Study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Insert Case Study Image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49742"/>
            <a:ext cx="12192000" cy="5082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Title 1"/>
          <p:cNvSpPr>
            <a:spLocks noGrp="1"/>
          </p:cNvSpPr>
          <p:nvPr>
            <p:ph type="title" idx="4294967295" hasCustomPrompt="1"/>
          </p:nvPr>
        </p:nvSpPr>
        <p:spPr>
          <a:xfrm>
            <a:off x="363032" y="269597"/>
            <a:ext cx="7612569" cy="724866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CASE STUDY CLIENT NAME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28589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CASE STUDY IMAGERY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51792" y="0"/>
            <a:ext cx="354020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tl" rotWithShape="0">
              <a:srgbClr val="000000">
                <a:alpha val="3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9041131" y="939062"/>
            <a:ext cx="2041264" cy="2954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lIns="68580" tIns="54864" rIns="68580" bIns="54864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2" name="Content Placeholder 10"/>
          <p:cNvSpPr txBox="1">
            <a:spLocks/>
          </p:cNvSpPr>
          <p:nvPr/>
        </p:nvSpPr>
        <p:spPr>
          <a:xfrm>
            <a:off x="8910695" y="1422400"/>
            <a:ext cx="3048000" cy="435789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736" indent="-173736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</a:pPr>
            <a:r>
              <a:rPr lang="en-US" sz="1400" dirty="0">
                <a:solidFill>
                  <a:srgbClr val="444444"/>
                </a:solidFill>
                <a:latin typeface="Trebuchet MS"/>
                <a:ea typeface="ＭＳ Ｐゴシック" pitchFamily="34" charset="-128"/>
                <a:cs typeface="Trebuchet MS"/>
              </a:rPr>
              <a:t>Lorem </a:t>
            </a:r>
            <a:r>
              <a:rPr lang="en-US" sz="1400" dirty="0">
                <a:solidFill>
                  <a:srgbClr val="444444"/>
                </a:solidFill>
                <a:latin typeface="Trebuchet MS"/>
                <a:cs typeface="Trebuchet MS"/>
              </a:rPr>
              <a:t>ipsum dolor sit amet, minum consec tetur adipiscing elit. </a:t>
            </a:r>
          </a:p>
          <a:p>
            <a:pPr marL="173736" indent="-173736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</a:pPr>
            <a:r>
              <a:rPr lang="en-US" sz="1400" dirty="0">
                <a:solidFill>
                  <a:srgbClr val="444444"/>
                </a:solidFill>
                <a:latin typeface="Trebuchet MS"/>
                <a:cs typeface="Trebuchet MS"/>
              </a:rPr>
              <a:t>Mauris sit amet enim eget odio lorem venenatis egestas. Donec vitae molestie enim. </a:t>
            </a:r>
          </a:p>
          <a:p>
            <a:pPr marL="173736" indent="-173736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</a:pPr>
            <a:r>
              <a:rPr lang="en-US" sz="1400" dirty="0">
                <a:solidFill>
                  <a:srgbClr val="444444"/>
                </a:solidFill>
                <a:latin typeface="Trebuchet MS"/>
                <a:cs typeface="Trebuchet MS"/>
              </a:rPr>
              <a:t>Aenean id mauris adipiscing accumsan, iaculis urna sit amet, facilisis velit.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8895633" y="757317"/>
            <a:ext cx="3044999" cy="0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 userDrawn="1">
            <p:ph type="title" idx="4294967295" hasCustomPrompt="1"/>
          </p:nvPr>
        </p:nvSpPr>
        <p:spPr>
          <a:xfrm>
            <a:off x="363032" y="269597"/>
            <a:ext cx="7612569" cy="724866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CASE STUDY CLIENT NAME</a:t>
            </a:r>
            <a:endParaRPr lang="en-US" sz="1800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910696" y="200558"/>
            <a:ext cx="1514057" cy="4551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r>
              <a:rPr lang="en-US" dirty="0"/>
              <a:t>Insert logo</a:t>
            </a:r>
          </a:p>
        </p:txBody>
      </p:sp>
    </p:spTree>
    <p:extLst>
      <p:ext uri="{BB962C8B-B14F-4D97-AF65-F5344CB8AC3E}">
        <p14:creationId xmlns:p14="http://schemas.microsoft.com/office/powerpoint/2010/main" val="3955958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6349742"/>
            <a:ext cx="12192000" cy="5082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Insert Image</a:t>
            </a:r>
          </a:p>
        </p:txBody>
      </p:sp>
      <p:sp>
        <p:nvSpPr>
          <p:cNvPr id="8" name="Text Placeholder 13"/>
          <p:cNvSpPr txBox="1">
            <a:spLocks/>
          </p:cNvSpPr>
          <p:nvPr userDrawn="1"/>
        </p:nvSpPr>
        <p:spPr>
          <a:xfrm>
            <a:off x="1041805" y="3328611"/>
            <a:ext cx="8650817" cy="92333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1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1163208" y="5136641"/>
            <a:ext cx="5012270" cy="647100"/>
          </a:xfrm>
          <a:prstGeom prst="rect">
            <a:avLst/>
          </a:prstGeom>
          <a:solidFill>
            <a:srgbClr val="2FC2D9"/>
          </a:solidFill>
        </p:spPr>
        <p:txBody>
          <a:bodyPr wrap="none" lIns="137160" tIns="27432" rIns="137160" bIns="34290">
            <a:spAutoFit/>
          </a:bodyPr>
          <a:lstStyle>
            <a:lvl1pPr marL="0" indent="0">
              <a:buNone/>
              <a:defRPr sz="3800" b="0" i="0" cap="all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342900" indent="0">
              <a:buNone/>
              <a:defRPr sz="3800" b="0" i="0" cap="all">
                <a:latin typeface="Arial Black"/>
                <a:cs typeface="Arial Black"/>
              </a:defRPr>
            </a:lvl2pPr>
            <a:lvl3pPr marL="685800" indent="0">
              <a:buNone/>
              <a:defRPr sz="3800" b="0" i="0" cap="all">
                <a:latin typeface="Arial Black"/>
                <a:cs typeface="Arial Black"/>
              </a:defRPr>
            </a:lvl3pPr>
            <a:lvl4pPr marL="1028700" indent="0">
              <a:buNone/>
              <a:defRPr sz="3800" b="0" i="0" cap="all">
                <a:latin typeface="Arial Black"/>
                <a:cs typeface="Arial Black"/>
              </a:defRPr>
            </a:lvl4pPr>
            <a:lvl5pPr marL="1371600" indent="0">
              <a:buNone/>
              <a:defRPr sz="3800" b="0" i="0" cap="all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/>
              <a:t>And Line 3 Here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63207" y="4479647"/>
            <a:ext cx="3688189" cy="647100"/>
          </a:xfrm>
          <a:prstGeom prst="rect">
            <a:avLst/>
          </a:prstGeom>
          <a:solidFill>
            <a:srgbClr val="2FC2D9"/>
          </a:solidFill>
        </p:spPr>
        <p:txBody>
          <a:bodyPr wrap="none" lIns="137160" tIns="27432" rIns="137160" bIns="34290">
            <a:spAutoFit/>
          </a:bodyPr>
          <a:lstStyle>
            <a:lvl1pPr marL="0" indent="0">
              <a:buNone/>
              <a:defRPr sz="3800" b="0" i="0" cap="all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342900" indent="0">
              <a:buNone/>
              <a:defRPr sz="3800" b="0" i="0" cap="all">
                <a:latin typeface="Arial Black"/>
                <a:cs typeface="Arial Black"/>
              </a:defRPr>
            </a:lvl2pPr>
            <a:lvl3pPr marL="685800" indent="0">
              <a:buNone/>
              <a:defRPr sz="3800" b="0" i="0" cap="all">
                <a:latin typeface="Arial Black"/>
                <a:cs typeface="Arial Black"/>
              </a:defRPr>
            </a:lvl3pPr>
            <a:lvl4pPr marL="1028700" indent="0">
              <a:buNone/>
              <a:defRPr sz="3800" b="0" i="0" cap="all">
                <a:latin typeface="Arial Black"/>
                <a:cs typeface="Arial Black"/>
              </a:defRPr>
            </a:lvl4pPr>
            <a:lvl5pPr marL="1371600" indent="0">
              <a:buNone/>
              <a:defRPr sz="3800" b="0" i="0" cap="all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/>
              <a:t>Line 2 Here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1155506" y="3276171"/>
            <a:ext cx="3727752" cy="284693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68580" tIns="34290" rIns="68580" bIns="3429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OPTIONAL EYEBROW HEADER HERE</a:t>
            </a:r>
          </a:p>
        </p:txBody>
      </p:sp>
      <p:sp>
        <p:nvSpPr>
          <p:cNvPr id="21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1163207" y="3831947"/>
            <a:ext cx="5286384" cy="647100"/>
          </a:xfrm>
          <a:prstGeom prst="rect">
            <a:avLst/>
          </a:prstGeom>
          <a:solidFill>
            <a:srgbClr val="2FC2D9"/>
          </a:solidFill>
        </p:spPr>
        <p:txBody>
          <a:bodyPr wrap="none" lIns="137160" tIns="27432" rIns="137160" bIns="34290">
            <a:spAutoFit/>
          </a:bodyPr>
          <a:lstStyle>
            <a:lvl1pPr marL="0" indent="0">
              <a:buNone/>
              <a:defRPr sz="3800" b="0" i="0" cap="all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342900" indent="0">
              <a:buNone/>
              <a:defRPr sz="3800" b="0" i="0" cap="all">
                <a:latin typeface="Arial Black"/>
                <a:cs typeface="Arial Black"/>
              </a:defRPr>
            </a:lvl2pPr>
            <a:lvl3pPr marL="685800" indent="0">
              <a:buNone/>
              <a:defRPr sz="3800" b="0" i="0" cap="all">
                <a:latin typeface="Arial Black"/>
                <a:cs typeface="Arial Black"/>
              </a:defRPr>
            </a:lvl3pPr>
            <a:lvl4pPr marL="1028700" indent="0">
              <a:buNone/>
              <a:defRPr sz="3800" b="0" i="0" cap="all">
                <a:latin typeface="Arial Black"/>
                <a:cs typeface="Arial Black"/>
              </a:defRPr>
            </a:lvl4pPr>
            <a:lvl5pPr marL="1371600" indent="0">
              <a:buNone/>
              <a:defRPr sz="3800" b="0" i="0" cap="all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/>
              <a:t>Type Line 1 Here</a:t>
            </a:r>
          </a:p>
        </p:txBody>
      </p:sp>
    </p:spTree>
    <p:extLst>
      <p:ext uri="{BB962C8B-B14F-4D97-AF65-F5344CB8AC3E}">
        <p14:creationId xmlns:p14="http://schemas.microsoft.com/office/powerpoint/2010/main" val="2953686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6" descr="Pattern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13"/>
          <p:cNvSpPr txBox="1">
            <a:spLocks/>
          </p:cNvSpPr>
          <p:nvPr userDrawn="1"/>
        </p:nvSpPr>
        <p:spPr>
          <a:xfrm>
            <a:off x="1041805" y="3328611"/>
            <a:ext cx="8650817" cy="92333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1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1163208" y="5136641"/>
            <a:ext cx="5012270" cy="647100"/>
          </a:xfrm>
          <a:prstGeom prst="rect">
            <a:avLst/>
          </a:prstGeom>
          <a:solidFill>
            <a:srgbClr val="2FC2D9"/>
          </a:solidFill>
        </p:spPr>
        <p:txBody>
          <a:bodyPr wrap="none" lIns="137160" tIns="27432" rIns="137160" bIns="34290">
            <a:spAutoFit/>
          </a:bodyPr>
          <a:lstStyle>
            <a:lvl1pPr marL="0" indent="0">
              <a:buNone/>
              <a:defRPr sz="3800" b="0" i="0" cap="all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342900" indent="0">
              <a:buNone/>
              <a:defRPr sz="3800" b="0" i="0" cap="all">
                <a:latin typeface="Arial Black"/>
                <a:cs typeface="Arial Black"/>
              </a:defRPr>
            </a:lvl2pPr>
            <a:lvl3pPr marL="685800" indent="0">
              <a:buNone/>
              <a:defRPr sz="3800" b="0" i="0" cap="all">
                <a:latin typeface="Arial Black"/>
                <a:cs typeface="Arial Black"/>
              </a:defRPr>
            </a:lvl3pPr>
            <a:lvl4pPr marL="1028700" indent="0">
              <a:buNone/>
              <a:defRPr sz="3800" b="0" i="0" cap="all">
                <a:latin typeface="Arial Black"/>
                <a:cs typeface="Arial Black"/>
              </a:defRPr>
            </a:lvl4pPr>
            <a:lvl5pPr marL="1371600" indent="0">
              <a:buNone/>
              <a:defRPr sz="3800" b="0" i="0" cap="all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/>
              <a:t>And Line 3 Here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63207" y="4479647"/>
            <a:ext cx="3688189" cy="647100"/>
          </a:xfrm>
          <a:prstGeom prst="rect">
            <a:avLst/>
          </a:prstGeom>
          <a:solidFill>
            <a:srgbClr val="2FC2D9"/>
          </a:solidFill>
        </p:spPr>
        <p:txBody>
          <a:bodyPr wrap="none" lIns="137160" tIns="27432" rIns="137160" bIns="34290">
            <a:spAutoFit/>
          </a:bodyPr>
          <a:lstStyle>
            <a:lvl1pPr marL="0" indent="0">
              <a:buNone/>
              <a:defRPr sz="3800" b="0" i="0" cap="all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342900" indent="0">
              <a:buNone/>
              <a:defRPr sz="3800" b="0" i="0" cap="all">
                <a:latin typeface="Arial Black"/>
                <a:cs typeface="Arial Black"/>
              </a:defRPr>
            </a:lvl2pPr>
            <a:lvl3pPr marL="685800" indent="0">
              <a:buNone/>
              <a:defRPr sz="3800" b="0" i="0" cap="all">
                <a:latin typeface="Arial Black"/>
                <a:cs typeface="Arial Black"/>
              </a:defRPr>
            </a:lvl3pPr>
            <a:lvl4pPr marL="1028700" indent="0">
              <a:buNone/>
              <a:defRPr sz="3800" b="0" i="0" cap="all">
                <a:latin typeface="Arial Black"/>
                <a:cs typeface="Arial Black"/>
              </a:defRPr>
            </a:lvl4pPr>
            <a:lvl5pPr marL="1371600" indent="0">
              <a:buNone/>
              <a:defRPr sz="3800" b="0" i="0" cap="all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/>
              <a:t>Line 2 Here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1155506" y="3276171"/>
            <a:ext cx="3727752" cy="284693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68580" tIns="34290" rIns="68580" bIns="3429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OPTIONAL EYEBROW HEADER HERE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1163207" y="3831947"/>
            <a:ext cx="5286384" cy="647100"/>
          </a:xfrm>
          <a:prstGeom prst="rect">
            <a:avLst/>
          </a:prstGeom>
          <a:solidFill>
            <a:srgbClr val="2FC2D9"/>
          </a:solidFill>
        </p:spPr>
        <p:txBody>
          <a:bodyPr wrap="none" lIns="137160" tIns="27432" rIns="137160" bIns="34290">
            <a:spAutoFit/>
          </a:bodyPr>
          <a:lstStyle>
            <a:lvl1pPr marL="0" indent="0">
              <a:buNone/>
              <a:defRPr sz="3800" b="0" i="0" cap="all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342900" indent="0">
              <a:buNone/>
              <a:defRPr sz="3800" b="0" i="0" cap="all">
                <a:latin typeface="Arial Black"/>
                <a:cs typeface="Arial Black"/>
              </a:defRPr>
            </a:lvl2pPr>
            <a:lvl3pPr marL="685800" indent="0">
              <a:buNone/>
              <a:defRPr sz="3800" b="0" i="0" cap="all">
                <a:latin typeface="Arial Black"/>
                <a:cs typeface="Arial Black"/>
              </a:defRPr>
            </a:lvl3pPr>
            <a:lvl4pPr marL="1028700" indent="0">
              <a:buNone/>
              <a:defRPr sz="3800" b="0" i="0" cap="all">
                <a:latin typeface="Arial Black"/>
                <a:cs typeface="Arial Black"/>
              </a:defRPr>
            </a:lvl4pPr>
            <a:lvl5pPr marL="1371600" indent="0">
              <a:buNone/>
              <a:defRPr sz="3800" b="0" i="0" cap="all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/>
              <a:t>Type Line 1 Here</a:t>
            </a:r>
          </a:p>
        </p:txBody>
      </p:sp>
    </p:spTree>
    <p:extLst>
      <p:ext uri="{BB962C8B-B14F-4D97-AF65-F5344CB8AC3E}">
        <p14:creationId xmlns:p14="http://schemas.microsoft.com/office/powerpoint/2010/main" val="642818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ackgrou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A9CB0"/>
              </a:gs>
              <a:gs pos="100000">
                <a:srgbClr val="2FC2D9"/>
              </a:gs>
            </a:gsLst>
            <a:lin ang="1764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endParaRPr lang="en-US" sz="1800" dirty="0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835375" y="3197413"/>
            <a:ext cx="10099325" cy="2921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3800">
                <a:solidFill>
                  <a:schemeClr val="bg1"/>
                </a:solidFill>
                <a:latin typeface="Arial Black"/>
                <a:cs typeface="Arial Black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-2189686" y="0"/>
            <a:ext cx="16571371" cy="72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48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31930536"/>
              </p:ext>
            </p:extLst>
          </p:nvPr>
        </p:nvGraphicFramePr>
        <p:xfrm>
          <a:off x="-1" y="935108"/>
          <a:ext cx="12192000" cy="55303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62760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M1</a:t>
                      </a:r>
                    </a:p>
                  </a:txBody>
                  <a:tcPr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M2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M3</a:t>
                      </a:r>
                    </a:p>
                  </a:txBody>
                  <a:tcPr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M4</a:t>
                      </a:r>
                    </a:p>
                  </a:txBody>
                  <a:tcPr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M5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M6</a:t>
                      </a:r>
                    </a:p>
                  </a:txBody>
                  <a:tcPr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M7</a:t>
                      </a:r>
                    </a:p>
                  </a:txBody>
                  <a:tcPr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M8</a:t>
                      </a:r>
                    </a:p>
                  </a:txBody>
                  <a:tcPr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M9</a:t>
                      </a:r>
                    </a:p>
                  </a:txBody>
                  <a:tcPr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M10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M11</a:t>
                      </a:r>
                    </a:p>
                  </a:txBody>
                  <a:tcPr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Trebuchet MS"/>
                          <a:cs typeface="Trebuchet MS"/>
                        </a:rPr>
                        <a:t>M12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7589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93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365760" anchor="ctr" anchorCtr="0">
            <a:normAutofit/>
          </a:bodyPr>
          <a:lstStyle>
            <a:lvl1pPr marL="0" indent="0">
              <a:buNone/>
              <a:defRPr sz="26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88353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339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42433" y="5455612"/>
            <a:ext cx="8534400" cy="381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MONTH </a:t>
            </a:r>
            <a:r>
              <a:rPr lang="en-US" dirty="0" err="1"/>
              <a:t>DAte</a:t>
            </a:r>
            <a:r>
              <a:rPr lang="en-US" dirty="0"/>
              <a:t>, YEAR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42434" y="4466210"/>
            <a:ext cx="3382786" cy="360099"/>
          </a:xfrm>
          <a:prstGeom prst="rect">
            <a:avLst/>
          </a:prstGeom>
          <a:solidFill>
            <a:schemeClr val="accent2"/>
          </a:solidFill>
        </p:spPr>
        <p:txBody>
          <a:bodyPr wrap="none" tIns="36576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800" cap="all" baseline="0">
                <a:solidFill>
                  <a:srgbClr val="FFFFFF"/>
                </a:solidFill>
                <a:latin typeface="Arial Black"/>
                <a:cs typeface="Arial Black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37173" y="504827"/>
            <a:ext cx="1658003" cy="458237"/>
          </a:xfrm>
          <a:prstGeom prst="rect">
            <a:avLst/>
          </a:prstGeom>
        </p:spPr>
        <p:txBody>
          <a:bodyPr vert="horz" lIns="68580" tIns="34290" rIns="68580" bIns="3429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3048469" y="504826"/>
            <a:ext cx="1882121" cy="458881"/>
          </a:xfrm>
          <a:prstGeom prst="rect">
            <a:avLst/>
          </a:prstGeom>
        </p:spPr>
        <p:txBody>
          <a:bodyPr vert="horz" lIns="68580" tIns="34290" rIns="68580" bIns="3429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764117" y="571499"/>
            <a:ext cx="0" cy="34738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42433" y="2075578"/>
            <a:ext cx="9213851" cy="618118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100" spc="-200">
                <a:solidFill>
                  <a:schemeClr val="tx1"/>
                </a:solidFill>
                <a:latin typeface="Arial Black"/>
                <a:cs typeface="Arial Black"/>
              </a:defRPr>
            </a:lvl1pPr>
            <a:lvl2pPr>
              <a:defRPr sz="6000">
                <a:latin typeface="Arial Black"/>
                <a:cs typeface="Arial Black"/>
              </a:defRPr>
            </a:lvl2pPr>
            <a:lvl3pPr>
              <a:defRPr sz="6000">
                <a:latin typeface="Arial Black"/>
                <a:cs typeface="Arial Black"/>
              </a:defRPr>
            </a:lvl3pPr>
            <a:lvl4pPr>
              <a:defRPr sz="6000">
                <a:latin typeface="Arial Black"/>
                <a:cs typeface="Arial Black"/>
              </a:defRPr>
            </a:lvl4pPr>
            <a:lvl5pPr>
              <a:defRPr sz="6000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68741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365760" anchor="ctr" anchorCtr="0">
            <a:normAutofit/>
          </a:bodyPr>
          <a:lstStyle>
            <a:lvl1pPr marL="0" indent="0">
              <a:buNone/>
              <a:defRPr sz="26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475488" y="1435607"/>
            <a:ext cx="11241024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>
                <a:solidFill>
                  <a:srgbClr val="444444"/>
                </a:solidFill>
              </a:rPr>
              <a:t>Click to add text - Lorem </a:t>
            </a:r>
            <a:r>
              <a:rPr lang="en-US" dirty="0" err="1">
                <a:solidFill>
                  <a:srgbClr val="444444"/>
                </a:solidFill>
              </a:rPr>
              <a:t>ipsum</a:t>
            </a:r>
            <a:r>
              <a:rPr lang="en-US" dirty="0">
                <a:solidFill>
                  <a:srgbClr val="444444"/>
                </a:solidFill>
              </a:rPr>
              <a:t> dolor sit </a:t>
            </a:r>
            <a:r>
              <a:rPr lang="en-US" dirty="0" err="1">
                <a:solidFill>
                  <a:srgbClr val="444444"/>
                </a:solidFill>
              </a:rPr>
              <a:t>amet</a:t>
            </a:r>
            <a:r>
              <a:rPr lang="en-US" dirty="0">
                <a:solidFill>
                  <a:srgbClr val="444444"/>
                </a:solidFill>
              </a:rPr>
              <a:t>, </a:t>
            </a:r>
            <a:r>
              <a:rPr lang="en-US" dirty="0" err="1">
                <a:solidFill>
                  <a:srgbClr val="444444"/>
                </a:solidFill>
              </a:rPr>
              <a:t>consectetur</a:t>
            </a:r>
            <a:r>
              <a:rPr lang="en-US" dirty="0">
                <a:solidFill>
                  <a:srgbClr val="444444"/>
                </a:solidFill>
              </a:rPr>
              <a:t> adipiscing </a:t>
            </a:r>
            <a:r>
              <a:rPr lang="en-US" dirty="0" err="1">
                <a:solidFill>
                  <a:srgbClr val="444444"/>
                </a:solidFill>
              </a:rPr>
              <a:t>elit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Ut</a:t>
            </a:r>
            <a:r>
              <a:rPr lang="en-US" dirty="0">
                <a:solidFill>
                  <a:srgbClr val="444444"/>
                </a:solidFill>
              </a:rPr>
              <a:t> vitae </a:t>
            </a:r>
            <a:r>
              <a:rPr lang="en-US" dirty="0" err="1">
                <a:solidFill>
                  <a:srgbClr val="444444"/>
                </a:solidFill>
              </a:rPr>
              <a:t>laoreet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mauris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Sed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eleifend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lorem</a:t>
            </a:r>
            <a:r>
              <a:rPr lang="en-US" dirty="0">
                <a:solidFill>
                  <a:srgbClr val="444444"/>
                </a:solidFill>
              </a:rPr>
              <a:t> a </a:t>
            </a:r>
            <a:r>
              <a:rPr lang="en-US" dirty="0" err="1">
                <a:solidFill>
                  <a:srgbClr val="444444"/>
                </a:solidFill>
              </a:rPr>
              <a:t>purus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tincidunt</a:t>
            </a:r>
            <a:r>
              <a:rPr lang="en-US" dirty="0">
                <a:solidFill>
                  <a:srgbClr val="444444"/>
                </a:solidFill>
              </a:rPr>
              <a:t>, a </a:t>
            </a:r>
            <a:r>
              <a:rPr lang="en-US" dirty="0" err="1">
                <a:solidFill>
                  <a:srgbClr val="444444"/>
                </a:solidFill>
              </a:rPr>
              <a:t>malesuada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mauris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bibendum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Praesent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bibendum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justo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nec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metus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auctor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volutpat</a:t>
            </a:r>
            <a:r>
              <a:rPr lang="en-US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Morbi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malesuada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mattis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eros</a:t>
            </a:r>
            <a:r>
              <a:rPr lang="en-US" dirty="0">
                <a:solidFill>
                  <a:srgbClr val="444444"/>
                </a:solidFill>
              </a:rPr>
              <a:t>, </a:t>
            </a:r>
            <a:r>
              <a:rPr lang="en-US" dirty="0" err="1">
                <a:solidFill>
                  <a:srgbClr val="444444"/>
                </a:solidFill>
              </a:rPr>
              <a:t>adipiscing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tempor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lorem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varius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en-US" dirty="0" err="1">
                <a:solidFill>
                  <a:srgbClr val="444444"/>
                </a:solidFill>
              </a:rPr>
              <a:t>eget</a:t>
            </a:r>
            <a:r>
              <a:rPr lang="en-US" dirty="0">
                <a:solidFill>
                  <a:srgbClr val="444444"/>
                </a:solidFill>
              </a:rPr>
              <a:t>…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93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365760" anchor="ctr" anchorCtr="0">
            <a:normAutofit/>
          </a:bodyPr>
          <a:lstStyle>
            <a:lvl1pPr marL="0" indent="0">
              <a:buNone/>
              <a:defRPr sz="2600" baseline="0">
                <a:solidFill>
                  <a:schemeClr val="bg1">
                    <a:lumMod val="65000"/>
                  </a:schemeClr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0242762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buNone/>
              <a:defRPr baseline="0"/>
            </a:lvl1pPr>
          </a:lstStyle>
          <a:p>
            <a:endParaRPr lang="en-US" dirty="0"/>
          </a:p>
          <a:p>
            <a:r>
              <a:rPr lang="en-US" dirty="0"/>
              <a:t>Background Image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42433" y="2075578"/>
            <a:ext cx="9213851" cy="618118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100" spc="-200">
                <a:solidFill>
                  <a:schemeClr val="bg1"/>
                </a:solidFill>
                <a:latin typeface="Arial Black"/>
                <a:cs typeface="Arial Black"/>
              </a:defRPr>
            </a:lvl1pPr>
            <a:lvl2pPr>
              <a:defRPr sz="6000">
                <a:latin typeface="Arial Black"/>
                <a:cs typeface="Arial Black"/>
              </a:defRPr>
            </a:lvl2pPr>
            <a:lvl3pPr>
              <a:defRPr sz="6000">
                <a:latin typeface="Arial Black"/>
                <a:cs typeface="Arial Black"/>
              </a:defRPr>
            </a:lvl3pPr>
            <a:lvl4pPr>
              <a:defRPr sz="6000">
                <a:latin typeface="Arial Black"/>
                <a:cs typeface="Arial Black"/>
              </a:defRPr>
            </a:lvl4pPr>
            <a:lvl5pPr>
              <a:defRPr sz="6000">
                <a:latin typeface="Arial Black"/>
                <a:cs typeface="Arial Black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842434" y="4453468"/>
            <a:ext cx="8650817" cy="37490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842433" y="5459484"/>
            <a:ext cx="4866216" cy="3730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MONTH DATE, YEAR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37173" y="504827"/>
            <a:ext cx="1658003" cy="458237"/>
          </a:xfrm>
          <a:prstGeom prst="rect">
            <a:avLst/>
          </a:prstGeom>
        </p:spPr>
        <p:txBody>
          <a:bodyPr vert="horz" lIns="68580" tIns="34290" rIns="68580" bIns="3429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6900829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93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365760" anchor="ctr" anchorCtr="0">
            <a:normAutofit/>
          </a:bodyPr>
          <a:lstStyle>
            <a:lvl1pPr marL="0" indent="0">
              <a:buNone/>
              <a:defRPr sz="26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534845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93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365760" anchor="ctr" anchorCtr="0">
            <a:normAutofit/>
          </a:bodyPr>
          <a:lstStyle>
            <a:lvl1pPr marL="0" indent="0">
              <a:buNone/>
              <a:defRPr sz="26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68371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964" y="1439863"/>
            <a:ext cx="11241024" cy="4572000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SzPct val="140000"/>
              <a:buFont typeface="+mj-lt"/>
              <a:buAutoNum type="arabicPeriod"/>
              <a:defRPr sz="1600" baseline="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1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numbered list</a:t>
            </a:r>
          </a:p>
          <a:p>
            <a:pPr lvl="0"/>
            <a:r>
              <a:rPr lang="en-US" dirty="0"/>
              <a:t>Click to add numbered list</a:t>
            </a:r>
          </a:p>
          <a:p>
            <a:pPr lvl="0"/>
            <a:r>
              <a:rPr lang="en-US" dirty="0"/>
              <a:t>Click to add numbered list</a:t>
            </a:r>
          </a:p>
          <a:p>
            <a:pPr lvl="0"/>
            <a:r>
              <a:rPr lang="en-US" dirty="0"/>
              <a:t>Click to add numbered list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93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365760" anchor="ctr" anchorCtr="0">
            <a:normAutofit/>
          </a:bodyPr>
          <a:lstStyle>
            <a:lvl1pPr marL="0" indent="0">
              <a:buNone/>
              <a:defRPr sz="2600" baseline="0">
                <a:solidFill>
                  <a:schemeClr val="bg1">
                    <a:lumMod val="65000"/>
                  </a:schemeClr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7373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80484" y="1439862"/>
            <a:ext cx="11241024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3736" marR="0" indent="-173736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 sz="1600" baseline="0"/>
            </a:lvl1pPr>
            <a:lvl2pPr marL="557784" indent="-210312">
              <a:lnSpc>
                <a:spcPct val="120000"/>
              </a:lnSpc>
              <a:spcBef>
                <a:spcPts val="288"/>
              </a:spcBef>
              <a:buSzPct val="100000"/>
              <a:buFont typeface="Lucida Grande"/>
              <a:buChar char="–"/>
              <a:defRPr sz="1400" baseline="0"/>
            </a:lvl2pPr>
            <a:lvl3pPr marL="859536" indent="-173736">
              <a:lnSpc>
                <a:spcPct val="120000"/>
              </a:lnSpc>
              <a:spcBef>
                <a:spcPts val="264"/>
              </a:spcBef>
              <a:defRPr sz="1400" baseline="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bulleted list</a:t>
            </a:r>
          </a:p>
          <a:p>
            <a:pPr lvl="1"/>
            <a:r>
              <a:rPr lang="en-US" dirty="0"/>
              <a:t>Second Level Bullet</a:t>
            </a:r>
          </a:p>
          <a:p>
            <a:pPr lvl="2"/>
            <a:r>
              <a:rPr lang="en-US" dirty="0"/>
              <a:t>Third Level Bullet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93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365760" anchor="ctr" anchorCtr="0">
            <a:normAutofit/>
          </a:bodyPr>
          <a:lstStyle>
            <a:lvl1pPr marL="0" indent="0">
              <a:buNone/>
              <a:defRPr sz="2600" baseline="0">
                <a:solidFill>
                  <a:schemeClr val="bg1">
                    <a:lumMod val="65000"/>
                  </a:schemeClr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54562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705600" y="910939"/>
            <a:ext cx="5486400" cy="557784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 hasCustomPrompt="1"/>
          </p:nvPr>
        </p:nvSpPr>
        <p:spPr>
          <a:xfrm>
            <a:off x="480484" y="1439862"/>
            <a:ext cx="57912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3736" marR="0" indent="-173736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 sz="16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93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365760" anchor="ctr" anchorCtr="0">
            <a:normAutofit/>
          </a:bodyPr>
          <a:lstStyle>
            <a:lvl1pPr marL="0" indent="0">
              <a:buNone/>
              <a:defRPr sz="26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061315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93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365760" anchor="ctr" anchorCtr="0">
            <a:normAutofit/>
          </a:bodyPr>
          <a:lstStyle>
            <a:lvl1pPr marL="0" indent="0">
              <a:buNone/>
              <a:defRPr sz="26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480484" y="1776415"/>
            <a:ext cx="11106149" cy="419643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73736" marR="0" indent="-173736" algn="l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 sz="1600" baseline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  <a:p>
            <a:pPr lvl="0"/>
            <a:r>
              <a:rPr lang="en-US" dirty="0"/>
              <a:t>Click to add bulleted list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57531" y="1345462"/>
            <a:ext cx="1745863" cy="2954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lIns="68580" tIns="54864" rIns="68580" bIns="54864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TITLE TO GO HERE</a:t>
            </a:r>
          </a:p>
        </p:txBody>
      </p:sp>
    </p:spTree>
    <p:extLst>
      <p:ext uri="{BB962C8B-B14F-4D97-AF65-F5344CB8AC3E}">
        <p14:creationId xmlns:p14="http://schemas.microsoft.com/office/powerpoint/2010/main" val="2238060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V="1">
            <a:off x="4064000" y="923637"/>
            <a:ext cx="0" cy="5576455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 flipV="1">
            <a:off x="8128000" y="923637"/>
            <a:ext cx="0" cy="5576455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6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0" y="0"/>
            <a:ext cx="12192000" cy="93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365760" anchor="ctr" anchorCtr="0">
            <a:normAutofit/>
          </a:bodyPr>
          <a:lstStyle>
            <a:lvl1pPr marL="0" indent="0">
              <a:buNone/>
              <a:defRPr sz="26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 flipH="1">
            <a:off x="0" y="3712442"/>
            <a:ext cx="12192000" cy="0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560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990527" y="2612360"/>
            <a:ext cx="1162947" cy="2954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lIns="68580" tIns="54864" rIns="68580" bIns="54864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256492" y="2954876"/>
            <a:ext cx="2631016" cy="33942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000"/>
            </a:lvl1pPr>
            <a:lvl2pPr marL="342900" indent="0">
              <a:buNone/>
              <a:defRPr sz="800"/>
            </a:lvl2pPr>
            <a:lvl3pPr marL="685800" indent="0">
              <a:buNone/>
              <a:defRPr sz="8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762000" y="1200727"/>
            <a:ext cx="1524000" cy="1143000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9C2D7"/>
              </a:buClr>
              <a:buSzTx/>
              <a:buFont typeface="Arial"/>
              <a:buNone/>
              <a:tabLst/>
              <a:defRPr sz="1200"/>
            </a:lvl1pPr>
          </a:lstStyle>
          <a:p>
            <a:r>
              <a:rPr lang="en-US" dirty="0"/>
              <a:t>Headshot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942527" y="2612360"/>
            <a:ext cx="1162947" cy="2954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lIns="68580" tIns="54864" rIns="68580" bIns="54864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208492" y="2954876"/>
            <a:ext cx="2631016" cy="33942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000"/>
            </a:lvl1pPr>
            <a:lvl2pPr marL="342900" indent="0">
              <a:buNone/>
              <a:defRPr sz="800"/>
            </a:lvl2pPr>
            <a:lvl3pPr marL="685800" indent="0">
              <a:buNone/>
              <a:defRPr sz="8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7038527" y="2612360"/>
            <a:ext cx="1162947" cy="2954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lIns="68580" tIns="54864" rIns="68580" bIns="54864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6304492" y="2954876"/>
            <a:ext cx="2631016" cy="33942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000"/>
            </a:lvl1pPr>
            <a:lvl2pPr marL="342900" indent="0">
              <a:buNone/>
              <a:defRPr sz="800"/>
            </a:lvl2pPr>
            <a:lvl3pPr marL="685800" indent="0">
              <a:buNone/>
              <a:defRPr sz="8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10086527" y="2612360"/>
            <a:ext cx="1162947" cy="2954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lIns="68580" tIns="54864" rIns="68580" bIns="54864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9352492" y="2954876"/>
            <a:ext cx="2631016" cy="33942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000"/>
            </a:lvl1pPr>
            <a:lvl2pPr marL="342900" indent="0">
              <a:buNone/>
              <a:defRPr sz="800"/>
            </a:lvl2pPr>
            <a:lvl3pPr marL="685800" indent="0">
              <a:buNone/>
              <a:defRPr sz="8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30" hasCustomPrompt="1"/>
          </p:nvPr>
        </p:nvSpPr>
        <p:spPr>
          <a:xfrm>
            <a:off x="3810000" y="1200727"/>
            <a:ext cx="1524000" cy="1143000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9C2D7"/>
              </a:buClr>
              <a:buSzTx/>
              <a:buFont typeface="Arial"/>
              <a:buNone/>
              <a:tabLst/>
              <a:defRPr sz="1200"/>
            </a:lvl1pPr>
          </a:lstStyle>
          <a:p>
            <a:r>
              <a:rPr lang="en-US" dirty="0"/>
              <a:t>Headshot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1" hasCustomPrompt="1"/>
          </p:nvPr>
        </p:nvSpPr>
        <p:spPr>
          <a:xfrm>
            <a:off x="6858000" y="1200727"/>
            <a:ext cx="1524000" cy="1143000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9C2D7"/>
              </a:buClr>
              <a:buSzTx/>
              <a:buFont typeface="Arial"/>
              <a:buNone/>
              <a:tabLst/>
              <a:defRPr sz="1200"/>
            </a:lvl1pPr>
          </a:lstStyle>
          <a:p>
            <a:r>
              <a:rPr lang="en-US" dirty="0"/>
              <a:t>Headshot</a:t>
            </a:r>
          </a:p>
        </p:txBody>
      </p:sp>
      <p:sp>
        <p:nvSpPr>
          <p:cNvPr id="46" name="Picture Placeholder 3"/>
          <p:cNvSpPr>
            <a:spLocks noGrp="1"/>
          </p:cNvSpPr>
          <p:nvPr>
            <p:ph type="pic" sz="quarter" idx="32" hasCustomPrompt="1"/>
          </p:nvPr>
        </p:nvSpPr>
        <p:spPr>
          <a:xfrm>
            <a:off x="9906000" y="1200727"/>
            <a:ext cx="1524000" cy="1143000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9C2D7"/>
              </a:buClr>
              <a:buSzTx/>
              <a:buFont typeface="Arial"/>
              <a:buNone/>
              <a:tabLst/>
              <a:defRPr sz="1200"/>
            </a:lvl1pPr>
          </a:lstStyle>
          <a:p>
            <a:r>
              <a:rPr lang="en-US" dirty="0"/>
              <a:t>Headshot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 flipV="1">
            <a:off x="3048000" y="932691"/>
            <a:ext cx="0" cy="5536205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6096000" y="944426"/>
            <a:ext cx="1" cy="5524471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 flipV="1">
            <a:off x="9144000" y="932690"/>
            <a:ext cx="1" cy="5536207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93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365760" anchor="ctr" anchorCtr="0">
            <a:normAutofit/>
          </a:bodyPr>
          <a:lstStyle>
            <a:lvl1pPr marL="0" indent="0">
              <a:buNone/>
              <a:defRPr sz="26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304800" y="3505200"/>
            <a:ext cx="2438400" cy="27432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3352800" y="3505200"/>
            <a:ext cx="2438400" cy="27432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6400800" y="3505200"/>
            <a:ext cx="2438400" cy="27432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36" hasCustomPrompt="1"/>
          </p:nvPr>
        </p:nvSpPr>
        <p:spPr>
          <a:xfrm>
            <a:off x="9448800" y="3505200"/>
            <a:ext cx="2438400" cy="27432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9906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939800"/>
            <a:ext cx="12192000" cy="371168"/>
          </a:xfrm>
          <a:prstGeom prst="rect">
            <a:avLst/>
          </a:prstGeom>
          <a:solidFill>
            <a:srgbClr val="2FC2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Oval 18"/>
          <p:cNvSpPr/>
          <p:nvPr userDrawn="1"/>
        </p:nvSpPr>
        <p:spPr>
          <a:xfrm>
            <a:off x="1214279" y="1214873"/>
            <a:ext cx="619443" cy="464582"/>
          </a:xfrm>
          <a:prstGeom prst="ellipse">
            <a:avLst/>
          </a:prstGeom>
          <a:solidFill>
            <a:srgbClr val="2FC2D9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rtlCol="0" anchor="ctr" anchorCtr="0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Black"/>
                <a:cs typeface="Arial Black"/>
              </a:rPr>
              <a:t>1</a:t>
            </a:r>
          </a:p>
        </p:txBody>
      </p:sp>
      <p:sp>
        <p:nvSpPr>
          <p:cNvPr id="21" name="Oval 20"/>
          <p:cNvSpPr/>
          <p:nvPr userDrawn="1"/>
        </p:nvSpPr>
        <p:spPr>
          <a:xfrm>
            <a:off x="4262279" y="1214873"/>
            <a:ext cx="619443" cy="464582"/>
          </a:xfrm>
          <a:prstGeom prst="ellipse">
            <a:avLst/>
          </a:prstGeom>
          <a:solidFill>
            <a:srgbClr val="2FC2D9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rtlCol="0" anchor="ctr" anchorCtr="0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 Black"/>
                <a:cs typeface="Arial Black"/>
              </a:rPr>
              <a:t>2</a:t>
            </a:r>
          </a:p>
        </p:txBody>
      </p:sp>
      <p:sp>
        <p:nvSpPr>
          <p:cNvPr id="22" name="Oval 21"/>
          <p:cNvSpPr/>
          <p:nvPr userDrawn="1"/>
        </p:nvSpPr>
        <p:spPr>
          <a:xfrm>
            <a:off x="10358279" y="1214873"/>
            <a:ext cx="619443" cy="464582"/>
          </a:xfrm>
          <a:prstGeom prst="ellipse">
            <a:avLst/>
          </a:prstGeom>
          <a:solidFill>
            <a:srgbClr val="2FC2D9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rtlCol="0" anchor="ctr" anchorCtr="0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 Black"/>
                <a:cs typeface="Arial Black"/>
              </a:rPr>
              <a:t>4</a:t>
            </a:r>
          </a:p>
        </p:txBody>
      </p:sp>
      <p:sp>
        <p:nvSpPr>
          <p:cNvPr id="24" name="Oval 23"/>
          <p:cNvSpPr/>
          <p:nvPr userDrawn="1"/>
        </p:nvSpPr>
        <p:spPr>
          <a:xfrm>
            <a:off x="7310279" y="1214873"/>
            <a:ext cx="619443" cy="464582"/>
          </a:xfrm>
          <a:prstGeom prst="ellipse">
            <a:avLst/>
          </a:prstGeom>
          <a:solidFill>
            <a:srgbClr val="2FC2D9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7432" rIns="0" rtlCol="0" anchor="ctr" anchorCtr="0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 Black"/>
                <a:cs typeface="Arial Black"/>
              </a:rPr>
              <a:t>3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3048000" y="932691"/>
            <a:ext cx="0" cy="5536205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6096000" y="944426"/>
            <a:ext cx="1" cy="5524471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9144000" y="932690"/>
            <a:ext cx="1" cy="5536207"/>
          </a:xfrm>
          <a:prstGeom prst="line">
            <a:avLst/>
          </a:prstGeom>
          <a:ln w="12700">
            <a:solidFill>
              <a:srgbClr val="E6E6E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93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5400" dir="5400000" algn="t" rotWithShape="0">
              <a:prstClr val="black">
                <a:alpha val="30000"/>
              </a:prstClr>
            </a:outerShdw>
          </a:effectLst>
        </p:spPr>
        <p:txBody>
          <a:bodyPr lIns="365760" anchor="ctr" anchorCtr="0">
            <a:normAutofit/>
          </a:bodyPr>
          <a:lstStyle>
            <a:lvl1pPr marL="0" indent="0">
              <a:buNone/>
              <a:defRPr sz="2600" baseline="0">
                <a:latin typeface="Arial Black"/>
                <a:cs typeface="Arial Black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304800" y="2601468"/>
            <a:ext cx="2438400" cy="3200400"/>
          </a:xfrm>
          <a:prstGeom prst="rect">
            <a:avLst/>
          </a:prstGeom>
        </p:spPr>
        <p:txBody>
          <a:bodyPr vert="horz"/>
          <a:lstStyle>
            <a:lvl1pPr marL="128016" marR="0" indent="-128016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 sz="12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128016" marR="0" lvl="0" indent="-128016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128016" marR="0" lvl="0" indent="-128016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3352800" y="2601468"/>
            <a:ext cx="2438400" cy="3200400"/>
          </a:xfrm>
          <a:prstGeom prst="rect">
            <a:avLst/>
          </a:prstGeom>
        </p:spPr>
        <p:txBody>
          <a:bodyPr vert="horz"/>
          <a:lstStyle>
            <a:lvl1pPr marL="128016" marR="0" indent="-128016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 sz="12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128016" marR="0" lvl="0" indent="-128016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128016" marR="0" lvl="0" indent="-128016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6400800" y="2601468"/>
            <a:ext cx="2438400" cy="3200400"/>
          </a:xfrm>
          <a:prstGeom prst="rect">
            <a:avLst/>
          </a:prstGeom>
        </p:spPr>
        <p:txBody>
          <a:bodyPr vert="horz"/>
          <a:lstStyle>
            <a:lvl1pPr marL="128016" marR="0" indent="-128016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 sz="12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128016" marR="0" lvl="0" indent="-128016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128016" marR="0" lvl="0" indent="-128016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36" hasCustomPrompt="1"/>
          </p:nvPr>
        </p:nvSpPr>
        <p:spPr>
          <a:xfrm>
            <a:off x="9448800" y="2601468"/>
            <a:ext cx="2438400" cy="3200400"/>
          </a:xfrm>
          <a:prstGeom prst="rect">
            <a:avLst/>
          </a:prstGeom>
        </p:spPr>
        <p:txBody>
          <a:bodyPr vert="horz"/>
          <a:lstStyle>
            <a:lvl1pPr marL="128016" marR="0" indent="-128016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 sz="12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128016" marR="0" lvl="0" indent="-128016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128016" marR="0" lvl="0" indent="-128016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37" hasCustomPrompt="1"/>
          </p:nvPr>
        </p:nvSpPr>
        <p:spPr>
          <a:xfrm>
            <a:off x="304800" y="1801368"/>
            <a:ext cx="2438400" cy="713232"/>
          </a:xfrm>
          <a:prstGeom prst="rect">
            <a:avLst/>
          </a:prstGeom>
        </p:spPr>
        <p:txBody>
          <a:bodyPr vert="horz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None/>
              <a:tabLst/>
              <a:defRPr sz="1400" baseline="0">
                <a:latin typeface="Arial Black"/>
                <a:cs typeface="Arial Black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</a:t>
            </a:r>
            <a:br>
              <a:rPr lang="en-US" dirty="0"/>
            </a:br>
            <a:r>
              <a:rPr lang="en-US" dirty="0"/>
              <a:t>IPSUM DOLOR</a:t>
            </a:r>
            <a:br>
              <a:rPr lang="en-US" dirty="0"/>
            </a:br>
            <a:r>
              <a:rPr lang="en-US" dirty="0"/>
              <a:t>SIT AMET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3352800" y="1801368"/>
            <a:ext cx="2438400" cy="713232"/>
          </a:xfrm>
          <a:prstGeom prst="rect">
            <a:avLst/>
          </a:prstGeom>
        </p:spPr>
        <p:txBody>
          <a:bodyPr vert="horz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None/>
              <a:tabLst/>
              <a:defRPr sz="1400" baseline="0">
                <a:latin typeface="Arial Black"/>
                <a:cs typeface="Arial Black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</a:t>
            </a:r>
            <a:br>
              <a:rPr lang="en-US" dirty="0"/>
            </a:br>
            <a:r>
              <a:rPr lang="en-US" dirty="0"/>
              <a:t>IPSUM DOLOR</a:t>
            </a:r>
            <a:br>
              <a:rPr lang="en-US" dirty="0"/>
            </a:br>
            <a:r>
              <a:rPr lang="en-US" dirty="0"/>
              <a:t>SIT AMET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sz="quarter" idx="39" hasCustomPrompt="1"/>
          </p:nvPr>
        </p:nvSpPr>
        <p:spPr>
          <a:xfrm>
            <a:off x="6400800" y="1801368"/>
            <a:ext cx="2438400" cy="713232"/>
          </a:xfrm>
          <a:prstGeom prst="rect">
            <a:avLst/>
          </a:prstGeom>
        </p:spPr>
        <p:txBody>
          <a:bodyPr vert="horz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None/>
              <a:tabLst/>
              <a:defRPr sz="1400" baseline="0">
                <a:latin typeface="Arial Black"/>
                <a:cs typeface="Arial Black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</a:t>
            </a:r>
            <a:br>
              <a:rPr lang="en-US" dirty="0"/>
            </a:br>
            <a:r>
              <a:rPr lang="en-US" dirty="0"/>
              <a:t>IPSUM DOLOR</a:t>
            </a:r>
            <a:br>
              <a:rPr lang="en-US" dirty="0"/>
            </a:br>
            <a:r>
              <a:rPr lang="en-US" dirty="0"/>
              <a:t>SIT AMET</a:t>
            </a:r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9448800" y="1801368"/>
            <a:ext cx="2438400" cy="713232"/>
          </a:xfrm>
          <a:prstGeom prst="rect">
            <a:avLst/>
          </a:prstGeom>
        </p:spPr>
        <p:txBody>
          <a:bodyPr vert="horz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2"/>
              </a:buClr>
              <a:buSzTx/>
              <a:buFont typeface="Arial"/>
              <a:buNone/>
              <a:tabLst/>
              <a:defRPr sz="1400" baseline="0">
                <a:latin typeface="Arial Black"/>
                <a:cs typeface="Arial Black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</a:t>
            </a:r>
            <a:br>
              <a:rPr lang="en-US" dirty="0"/>
            </a:br>
            <a:r>
              <a:rPr lang="en-US" dirty="0"/>
              <a:t>IPSUM DOLOR</a:t>
            </a:r>
            <a:br>
              <a:rPr lang="en-US" dirty="0"/>
            </a:br>
            <a:r>
              <a:rPr lang="en-US" dirty="0"/>
              <a:t>SIT AMET</a:t>
            </a:r>
          </a:p>
        </p:txBody>
      </p:sp>
    </p:spTree>
    <p:extLst>
      <p:ext uri="{BB962C8B-B14F-4D97-AF65-F5344CB8AC3E}">
        <p14:creationId xmlns:p14="http://schemas.microsoft.com/office/powerpoint/2010/main" val="1797480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500707"/>
            <a:ext cx="12192000" cy="36576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9708153" y="6560478"/>
            <a:ext cx="1991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2C0EDAD-27A0-9447-9004-E733B36B95C3}" type="slidenum">
              <a:rPr lang="en-US" sz="1000" b="0" i="0" smtClean="0">
                <a:solidFill>
                  <a:srgbClr val="CCCCCC"/>
                </a:solidFill>
                <a:latin typeface="Trebuchet MS"/>
                <a:cs typeface="Trebuchet MS"/>
              </a:rPr>
              <a:pPr algn="r"/>
              <a:t>‹#›</a:t>
            </a:fld>
            <a:endParaRPr lang="en-US" sz="1000" b="0" i="0" dirty="0">
              <a:solidFill>
                <a:srgbClr val="CCCCCC"/>
              </a:solidFill>
              <a:latin typeface="Trebuchet MS"/>
              <a:cs typeface="Trebuchet MS"/>
            </a:endParaRPr>
          </a:p>
        </p:txBody>
      </p:sp>
      <p:sp>
        <p:nvSpPr>
          <p:cNvPr id="38" name="TextBox 37"/>
          <p:cNvSpPr txBox="1"/>
          <p:nvPr userDrawn="1"/>
        </p:nvSpPr>
        <p:spPr>
          <a:xfrm>
            <a:off x="221117" y="6564320"/>
            <a:ext cx="30886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b="0" i="0" kern="0" spc="20" dirty="0">
                <a:solidFill>
                  <a:schemeClr val="accent1"/>
                </a:solidFill>
                <a:latin typeface="Trebuchet MS"/>
                <a:cs typeface="Trebuchet MS"/>
              </a:rPr>
              <a:t>DIFFERENT SHAPES OF</a:t>
            </a:r>
            <a:r>
              <a:rPr lang="hu-HU" sz="800" b="0" i="0" kern="0" spc="20" baseline="0" dirty="0">
                <a:solidFill>
                  <a:schemeClr val="accent1"/>
                </a:solidFill>
                <a:latin typeface="Trebuchet MS"/>
                <a:cs typeface="Trebuchet MS"/>
              </a:rPr>
              <a:t> DATA</a:t>
            </a:r>
            <a:endParaRPr lang="en-US" sz="800" b="0" i="0" kern="0" spc="20" dirty="0">
              <a:solidFill>
                <a:schemeClr val="accent1"/>
              </a:solidFill>
              <a:latin typeface="Trebuchet MS"/>
              <a:cs typeface="Trebuchet MS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311399" y="6589746"/>
            <a:ext cx="0" cy="164592"/>
          </a:xfrm>
          <a:prstGeom prst="line">
            <a:avLst/>
          </a:prstGeom>
          <a:ln w="31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529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705" r:id="rId2"/>
    <p:sldLayoutId id="2147483702" r:id="rId3"/>
    <p:sldLayoutId id="2147483711" r:id="rId4"/>
    <p:sldLayoutId id="2147483728" r:id="rId5"/>
    <p:sldLayoutId id="2147483712" r:id="rId6"/>
    <p:sldLayoutId id="2147483734" r:id="rId7"/>
    <p:sldLayoutId id="2147483736" r:id="rId8"/>
    <p:sldLayoutId id="2147483735" r:id="rId9"/>
    <p:sldLayoutId id="2147483737" r:id="rId10"/>
    <p:sldLayoutId id="2147483713" r:id="rId11"/>
    <p:sldLayoutId id="2147483727" r:id="rId12"/>
    <p:sldLayoutId id="2147483741" r:id="rId13"/>
    <p:sldLayoutId id="2147483698" r:id="rId14"/>
    <p:sldLayoutId id="2147483733" r:id="rId15"/>
    <p:sldLayoutId id="2147483706" r:id="rId16"/>
    <p:sldLayoutId id="2147483738" r:id="rId17"/>
    <p:sldLayoutId id="2147483739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600" kern="1200" cap="all" baseline="0">
          <a:solidFill>
            <a:schemeClr val="tx1"/>
          </a:solidFill>
          <a:latin typeface="Arial Black"/>
          <a:ea typeface="+mj-ea"/>
          <a:cs typeface="Arial Blac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2000" kern="1200">
          <a:solidFill>
            <a:schemeClr val="tx1"/>
          </a:solidFill>
          <a:latin typeface="Trebuchet MS"/>
          <a:ea typeface="+mn-ea"/>
          <a:cs typeface="Trebuchet M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Trebuchet MS"/>
          <a:ea typeface="+mn-ea"/>
          <a:cs typeface="Trebuchet M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Trebuchet MS"/>
          <a:ea typeface="+mn-ea"/>
          <a:cs typeface="Trebuchet M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300" kern="1200">
          <a:solidFill>
            <a:schemeClr val="tx1"/>
          </a:solidFill>
          <a:latin typeface="Trebuchet MS"/>
          <a:ea typeface="+mn-ea"/>
          <a:cs typeface="Trebuchet M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100" kern="1200">
          <a:solidFill>
            <a:schemeClr val="tx1"/>
          </a:solidFill>
          <a:latin typeface="Trebuchet MS"/>
          <a:ea typeface="+mn-ea"/>
          <a:cs typeface="Trebuchet M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41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40" r:id="rId3"/>
    <p:sldLayoutId id="2147483742" r:id="rId4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3097336" y="5648108"/>
            <a:ext cx="6400800" cy="38100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OCTOBER 2024</a:t>
            </a:r>
          </a:p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89570" y="5658559"/>
            <a:ext cx="2113143" cy="360099"/>
          </a:xfrm>
          <a:solidFill>
            <a:srgbClr val="00B050"/>
          </a:solidFill>
        </p:spPr>
        <p:txBody>
          <a:bodyPr/>
          <a:lstStyle/>
          <a:p>
            <a:r>
              <a:rPr lang="en-US" dirty="0"/>
              <a:t>Laszlo Sallo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29205" y="2853054"/>
            <a:ext cx="11043780" cy="1875963"/>
          </a:xfrm>
        </p:spPr>
        <p:txBody>
          <a:bodyPr/>
          <a:lstStyle/>
          <a:p>
            <a:r>
              <a:rPr lang="en-US" sz="3600" dirty="0"/>
              <a:t>DATA ENGINEERING 1</a:t>
            </a:r>
          </a:p>
          <a:p>
            <a:endParaRPr lang="en-US" sz="3600"/>
          </a:p>
          <a:p>
            <a:endParaRPr lang="en-US" sz="3600" dirty="0"/>
          </a:p>
          <a:p>
            <a:r>
              <a:rPr lang="en-US" sz="3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TRADEOFFS OF DATA ARCHITECTURES</a:t>
            </a:r>
          </a:p>
        </p:txBody>
      </p:sp>
      <p:pic>
        <p:nvPicPr>
          <p:cNvPr id="1026" name="Picture 2" descr="https://www.ceu.edu/sites/default/files/media/user-5/ceulogo_0_1.jpg"/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5" b="17355"/>
          <a:stretch>
            <a:fillRect/>
          </a:stretch>
        </p:blipFill>
        <p:spPr bwMode="auto">
          <a:xfrm>
            <a:off x="391732" y="590910"/>
            <a:ext cx="3337873" cy="108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679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CHANGE AGENT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3441827" y="4327604"/>
            <a:ext cx="5330305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  <a:buClrTx/>
            </a:pPr>
            <a:r>
              <a:rPr lang="en-US" sz="6000" spc="-2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MOBILITY &amp; </a:t>
            </a:r>
            <a:r>
              <a:rPr lang="en-US" sz="6000" spc="-200" dirty="0" err="1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IoT</a:t>
            </a:r>
            <a:endParaRPr lang="en-US" sz="6000" spc="-200" dirty="0">
              <a:solidFill>
                <a:schemeClr val="tx1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170" name="Picture 2" descr="Képtalálat a következőre: „internet of things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04719" y="1733548"/>
            <a:ext cx="8604522" cy="286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268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CHANGE AGENT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1329022" y="4779835"/>
            <a:ext cx="9756197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  <a:buClrTx/>
            </a:pPr>
            <a:r>
              <a:rPr lang="en-US" sz="6000" spc="-2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DIGITAL TRANSFORMATION</a:t>
            </a:r>
          </a:p>
        </p:txBody>
      </p:sp>
      <p:pic>
        <p:nvPicPr>
          <p:cNvPr id="5122" name="Picture 2" descr="Képtalálat a következőre: „omni channel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836" y="1337146"/>
            <a:ext cx="7434570" cy="407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172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CHANGE AGENT</a:t>
            </a:r>
          </a:p>
        </p:txBody>
      </p:sp>
      <p:pic>
        <p:nvPicPr>
          <p:cNvPr id="3074" name="Picture 2" descr="https://upload.wikimedia.org/wikipedia/commons/c/c8/Industry_4.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254" y="1761837"/>
            <a:ext cx="6845702" cy="332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1556" y="4619385"/>
            <a:ext cx="11493852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  <a:buClrTx/>
            </a:pPr>
            <a:r>
              <a:rPr lang="en-US" sz="6000" spc="-2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INDUSTRY 4.0 or SMART FACTORY</a:t>
            </a:r>
          </a:p>
        </p:txBody>
      </p:sp>
    </p:spTree>
    <p:extLst>
      <p:ext uri="{BB962C8B-B14F-4D97-AF65-F5344CB8AC3E}">
        <p14:creationId xmlns:p14="http://schemas.microsoft.com/office/powerpoint/2010/main" val="210399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CHANGE AGENT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1769370" y="1311450"/>
            <a:ext cx="75056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spc="-200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endParaRPr lang="en-US" sz="3600" spc="-200" dirty="0">
              <a:solidFill>
                <a:schemeClr val="tx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endParaRPr lang="en-US" sz="3600" spc="-200" dirty="0">
              <a:solidFill>
                <a:schemeClr val="tx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Képtalálat a következőre: „silicon valley movie”">
            <a:extLst>
              <a:ext uri="{FF2B5EF4-FFF2-40B4-BE49-F238E27FC236}">
                <a16:creationId xmlns:a16="http://schemas.microsoft.com/office/drawing/2014/main" id="{0A5F15E0-561B-4F8F-8BE9-492E70D330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0"/>
          <a:stretch/>
        </p:blipFill>
        <p:spPr bwMode="auto">
          <a:xfrm>
            <a:off x="5995175" y="1248597"/>
            <a:ext cx="4620871" cy="485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4AC886E-2B37-424C-88C6-BA0109813193}"/>
              </a:ext>
            </a:extLst>
          </p:cNvPr>
          <p:cNvSpPr/>
          <p:nvPr/>
        </p:nvSpPr>
        <p:spPr>
          <a:xfrm>
            <a:off x="1026250" y="2921168"/>
            <a:ext cx="362791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spc="-2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STARTUPS</a:t>
            </a:r>
            <a:endParaRPr lang="en-US" sz="6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92976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STARTUP DATA SCALE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" t="848" r="1865" b="13300"/>
          <a:stretch/>
        </p:blipFill>
        <p:spPr>
          <a:xfrm>
            <a:off x="162458" y="1211464"/>
            <a:ext cx="8248166" cy="4803952"/>
          </a:xfrm>
          <a:prstGeom prst="rect">
            <a:avLst/>
          </a:prstGeom>
        </p:spPr>
      </p:pic>
      <p:pic>
        <p:nvPicPr>
          <p:cNvPr id="2050" name="Picture 2" descr="Képtalálat a következőre: „asana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425" y="5244645"/>
            <a:ext cx="3032125" cy="77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405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9326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CHANGE AGENT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810B55-A105-4E09-8C26-D5DEBFBA097E}"/>
              </a:ext>
            </a:extLst>
          </p:cNvPr>
          <p:cNvSpPr/>
          <p:nvPr/>
        </p:nvSpPr>
        <p:spPr>
          <a:xfrm>
            <a:off x="3695745" y="1344476"/>
            <a:ext cx="4339650" cy="46474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>
                <a:latin typeface="Arial Black" panose="020B0A04020102020204" pitchFamily="34" charset="0"/>
              </a:rPr>
              <a:t>1 Gigabyte</a:t>
            </a:r>
          </a:p>
          <a:p>
            <a:pPr algn="ctr"/>
            <a:endParaRPr lang="en-US" sz="2800" dirty="0">
              <a:latin typeface="Arial Black" panose="020B0A04020102020204" pitchFamily="34" charset="0"/>
            </a:endParaRPr>
          </a:p>
          <a:p>
            <a:pPr algn="ctr"/>
            <a:r>
              <a:rPr lang="en-US" sz="2800" dirty="0">
                <a:solidFill>
                  <a:srgbClr val="2FBDD5"/>
                </a:solidFill>
                <a:latin typeface="Arial Black" panose="020B0A04020102020204" pitchFamily="34" charset="0"/>
              </a:rPr>
              <a:t>$2.64 billion </a:t>
            </a:r>
            <a:r>
              <a:rPr lang="en-US" sz="2800" dirty="0">
                <a:latin typeface="Arial Black" panose="020B0A04020102020204" pitchFamily="34" charset="0"/>
              </a:rPr>
              <a:t>in 1965</a:t>
            </a:r>
          </a:p>
          <a:p>
            <a:pPr algn="ctr"/>
            <a:endParaRPr lang="en-US" sz="2800" dirty="0">
              <a:latin typeface="Arial Black" panose="020B0A04020102020204" pitchFamily="34" charset="0"/>
            </a:endParaRPr>
          </a:p>
          <a:p>
            <a:pPr algn="ctr"/>
            <a:endParaRPr lang="en-US" sz="2800" dirty="0">
              <a:latin typeface="Arial Black" panose="020B0A04020102020204" pitchFamily="34" charset="0"/>
            </a:endParaRPr>
          </a:p>
          <a:p>
            <a:pPr algn="ctr"/>
            <a:endParaRPr lang="en-US" sz="2800" dirty="0">
              <a:latin typeface="Arial Black" panose="020B0A04020102020204" pitchFamily="34" charset="0"/>
            </a:endParaRPr>
          </a:p>
          <a:p>
            <a:pPr algn="ctr"/>
            <a:endParaRPr lang="en-US" sz="2800" dirty="0">
              <a:latin typeface="Arial Black" panose="020B0A04020102020204" pitchFamily="34" charset="0"/>
            </a:endParaRPr>
          </a:p>
          <a:p>
            <a:pPr algn="ctr"/>
            <a:endParaRPr lang="en-US" sz="2800" dirty="0">
              <a:latin typeface="Arial Black" panose="020B0A04020102020204" pitchFamily="34" charset="0"/>
            </a:endParaRPr>
          </a:p>
          <a:p>
            <a:pPr algn="ctr"/>
            <a:r>
              <a:rPr lang="en-US" sz="2800" dirty="0">
                <a:solidFill>
                  <a:srgbClr val="2FBDD5"/>
                </a:solidFill>
                <a:latin typeface="Arial Black" panose="020B0A04020102020204" pitchFamily="34" charset="0"/>
              </a:rPr>
              <a:t>$0.09 </a:t>
            </a:r>
            <a:r>
              <a:rPr lang="en-US" sz="2800" dirty="0">
                <a:latin typeface="Arial Black" panose="020B0A04020102020204" pitchFamily="34" charset="0"/>
              </a:rPr>
              <a:t>in 2020 (India)</a:t>
            </a:r>
          </a:p>
          <a:p>
            <a:r>
              <a:rPr lang="en-US" dirty="0"/>
              <a:t> </a:t>
            </a: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14D69560-E826-4B1E-9E8D-71ADF8841EDE}"/>
              </a:ext>
            </a:extLst>
          </p:cNvPr>
          <p:cNvSpPr/>
          <p:nvPr/>
        </p:nvSpPr>
        <p:spPr>
          <a:xfrm rot="16200000">
            <a:off x="5580940" y="2987912"/>
            <a:ext cx="838200" cy="1993458"/>
          </a:xfrm>
          <a:prstGeom prst="leftArrow">
            <a:avLst/>
          </a:prstGeom>
          <a:solidFill>
            <a:srgbClr val="4D4D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36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KNIGHTS OF CHANGE</a:t>
            </a:r>
          </a:p>
        </p:txBody>
      </p:sp>
      <p:sp>
        <p:nvSpPr>
          <p:cNvPr id="3" name="Rectangle 2"/>
          <p:cNvSpPr/>
          <p:nvPr/>
        </p:nvSpPr>
        <p:spPr>
          <a:xfrm>
            <a:off x="463096" y="1222322"/>
            <a:ext cx="1110847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OPEN SOURCE </a:t>
            </a:r>
            <a:r>
              <a:rPr lang="en-US" sz="2800" dirty="0">
                <a:solidFill>
                  <a:srgbClr val="33333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SOFTWARE IS SOFTWARE WITH SOURCE CODE THAT ANYONE CAN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33333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INSPECT,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33333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MODIFY,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33333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OR ENHANCE.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146" name="Picture 2" descr="KÃ©ptalÃ¡lat a kÃ¶vetkezÅre: âopen sourceâ">
            <a:extLst>
              <a:ext uri="{FF2B5EF4-FFF2-40B4-BE49-F238E27FC236}">
                <a16:creationId xmlns:a16="http://schemas.microsoft.com/office/drawing/2014/main" id="{DCCCB5F6-6494-46B4-B907-8FE214DC3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35" y="5065582"/>
            <a:ext cx="1352258" cy="116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KÃ©ptalÃ¡lat a kÃ¶vetkezÅre: âapache software foundationâ">
            <a:extLst>
              <a:ext uri="{FF2B5EF4-FFF2-40B4-BE49-F238E27FC236}">
                <a16:creationId xmlns:a16="http://schemas.microsoft.com/office/drawing/2014/main" id="{B5AC5B74-D61C-47C9-BBD6-B1A8BE671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849" y="4921472"/>
            <a:ext cx="2985294" cy="145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KÃ©ptalÃ¡lat a kÃ¶vetkezÅre: âFree Software Foundationâ">
            <a:extLst>
              <a:ext uri="{FF2B5EF4-FFF2-40B4-BE49-F238E27FC236}">
                <a16:creationId xmlns:a16="http://schemas.microsoft.com/office/drawing/2014/main" id="{73A48049-97A3-4126-B44A-3388763D9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100" y="5059630"/>
            <a:ext cx="2096881" cy="104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774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CHANGE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2BC7CF-C0BA-4249-8835-D9F4853C34FF}"/>
              </a:ext>
            </a:extLst>
          </p:cNvPr>
          <p:cNvSpPr/>
          <p:nvPr/>
        </p:nvSpPr>
        <p:spPr>
          <a:xfrm>
            <a:off x="439736" y="1738999"/>
            <a:ext cx="9396686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Real time + Highly available + Large </a:t>
            </a:r>
            <a:r>
              <a:rPr lang="en-US" sz="5400" spc="-2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DATA</a:t>
            </a:r>
            <a:endParaRPr lang="en-US" sz="5400" dirty="0">
              <a:solidFill>
                <a:schemeClr val="tx1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Economically feasible way</a:t>
            </a:r>
          </a:p>
        </p:txBody>
      </p:sp>
    </p:spTree>
    <p:extLst>
      <p:ext uri="{BB962C8B-B14F-4D97-AF65-F5344CB8AC3E}">
        <p14:creationId xmlns:p14="http://schemas.microsoft.com/office/powerpoint/2010/main" val="43172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FIRST IDEA: DISTRIBUTED SYSTEMS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736" y="2309974"/>
            <a:ext cx="5247608" cy="295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63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SERVER – CLIENT ARCHITECTURE</a:t>
            </a:r>
          </a:p>
          <a:p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69370" y="1311450"/>
            <a:ext cx="75056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spc="-200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endParaRPr lang="en-US" sz="3600" spc="-200" dirty="0">
              <a:solidFill>
                <a:schemeClr val="tx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endParaRPr lang="en-US" sz="3600" spc="-200" dirty="0">
              <a:solidFill>
                <a:schemeClr val="tx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8387" y="4491797"/>
            <a:ext cx="1171083" cy="18016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634" y="1812697"/>
            <a:ext cx="1437975" cy="11773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329" y="1812697"/>
            <a:ext cx="1437975" cy="11773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024" y="1812697"/>
            <a:ext cx="1437975" cy="1177342"/>
          </a:xfrm>
          <a:prstGeom prst="rect">
            <a:avLst/>
          </a:prstGeom>
        </p:spPr>
      </p:pic>
      <p:cxnSp>
        <p:nvCxnSpPr>
          <p:cNvPr id="11" name="Straight Connector 10"/>
          <p:cNvCxnSpPr>
            <a:cxnSpLocks/>
            <a:stCxn id="9" idx="2"/>
            <a:endCxn id="7" idx="0"/>
          </p:cNvCxnSpPr>
          <p:nvPr/>
        </p:nvCxnSpPr>
        <p:spPr>
          <a:xfrm flipH="1">
            <a:off x="5263928" y="2990039"/>
            <a:ext cx="382389" cy="150175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  <a:stCxn id="10" idx="2"/>
            <a:endCxn id="7" idx="0"/>
          </p:cNvCxnSpPr>
          <p:nvPr/>
        </p:nvCxnSpPr>
        <p:spPr>
          <a:xfrm flipH="1">
            <a:off x="5263928" y="2990039"/>
            <a:ext cx="2616084" cy="150175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  <a:stCxn id="7" idx="0"/>
            <a:endCxn id="8" idx="2"/>
          </p:cNvCxnSpPr>
          <p:nvPr/>
        </p:nvCxnSpPr>
        <p:spPr>
          <a:xfrm flipH="1" flipV="1">
            <a:off x="3412622" y="2990039"/>
            <a:ext cx="1851306" cy="150175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412621" y="5038264"/>
            <a:ext cx="1065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2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SERVER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776160" y="1367628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2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CLIENT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116245" y="1358066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2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CLIENT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161024" y="1367628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2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CLIENT</a:t>
            </a:r>
          </a:p>
        </p:txBody>
      </p:sp>
    </p:spTree>
    <p:extLst>
      <p:ext uri="{BB962C8B-B14F-4D97-AF65-F5344CB8AC3E}">
        <p14:creationId xmlns:p14="http://schemas.microsoft.com/office/powerpoint/2010/main" val="3052948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DATA LANDSCAPE BEFORE 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20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10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194" name="Picture 2" descr="Képtalálat a következőre: „oracle”">
            <a:extLst>
              <a:ext uri="{FF2B5EF4-FFF2-40B4-BE49-F238E27FC236}">
                <a16:creationId xmlns:a16="http://schemas.microsoft.com/office/drawing/2014/main" id="{DD599539-6C9F-4247-8E28-C5B2BA4500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6" b="31779"/>
          <a:stretch/>
        </p:blipFill>
        <p:spPr bwMode="auto">
          <a:xfrm>
            <a:off x="1018553" y="1282526"/>
            <a:ext cx="2941320" cy="120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Képtalálat a következőre: „mysql”">
            <a:extLst>
              <a:ext uri="{FF2B5EF4-FFF2-40B4-BE49-F238E27FC236}">
                <a16:creationId xmlns:a16="http://schemas.microsoft.com/office/drawing/2014/main" id="{698336FF-23D8-4A61-A69F-A2E35D681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822" y="1282526"/>
            <a:ext cx="2488613" cy="128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Képtalálat a következőre: „postgresql”">
            <a:extLst>
              <a:ext uri="{FF2B5EF4-FFF2-40B4-BE49-F238E27FC236}">
                <a16:creationId xmlns:a16="http://schemas.microsoft.com/office/drawing/2014/main" id="{99EB85A8-36EF-42A9-AF62-AAD473F1C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31" y="3042607"/>
            <a:ext cx="2252982" cy="205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Képtalálat a következőre: „microsoft sql server”">
            <a:extLst>
              <a:ext uri="{FF2B5EF4-FFF2-40B4-BE49-F238E27FC236}">
                <a16:creationId xmlns:a16="http://schemas.microsoft.com/office/drawing/2014/main" id="{734908CE-C473-40C7-BEFB-14A67BB1A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896" y="2027722"/>
            <a:ext cx="2203269" cy="178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éptalálatok a következőre: IBM Db2">
            <a:extLst>
              <a:ext uri="{FF2B5EF4-FFF2-40B4-BE49-F238E27FC236}">
                <a16:creationId xmlns:a16="http://schemas.microsoft.com/office/drawing/2014/main" id="{E8B9265D-D16B-4702-B79E-5EB21B45D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059" y="4727046"/>
            <a:ext cx="1604918" cy="160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Képtalálat a következőre: „sas analytics”">
            <a:extLst>
              <a:ext uri="{FF2B5EF4-FFF2-40B4-BE49-F238E27FC236}">
                <a16:creationId xmlns:a16="http://schemas.microsoft.com/office/drawing/2014/main" id="{3B0A90B4-DC1D-476B-B6EA-E61A3D791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660" y="3203284"/>
            <a:ext cx="2129549" cy="85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Képtalálat a következőre: „microstrategy”">
            <a:extLst>
              <a:ext uri="{FF2B5EF4-FFF2-40B4-BE49-F238E27FC236}">
                <a16:creationId xmlns:a16="http://schemas.microsoft.com/office/drawing/2014/main" id="{D39CA4E9-430A-4843-9CCA-2B20569B8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532" y="4686694"/>
            <a:ext cx="3401279" cy="90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SAP SE logo">
            <a:extLst>
              <a:ext uri="{FF2B5EF4-FFF2-40B4-BE49-F238E27FC236}">
                <a16:creationId xmlns:a16="http://schemas.microsoft.com/office/drawing/2014/main" id="{8031CB7A-0362-4F6D-981E-85EFFA395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923" y="5140198"/>
            <a:ext cx="1895361" cy="96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592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SCALING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769370" y="1311450"/>
            <a:ext cx="75056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spc="-200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endParaRPr lang="en-US" sz="3600" spc="-200" dirty="0">
              <a:solidFill>
                <a:schemeClr val="tx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endParaRPr lang="en-US" sz="3600" spc="-200" dirty="0">
              <a:solidFill>
                <a:schemeClr val="tx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8388" y="3307967"/>
            <a:ext cx="1940573" cy="29854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634" y="1812697"/>
            <a:ext cx="1437975" cy="11773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329" y="1812697"/>
            <a:ext cx="1437975" cy="11773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024" y="1812697"/>
            <a:ext cx="1437975" cy="1177342"/>
          </a:xfrm>
          <a:prstGeom prst="rect">
            <a:avLst/>
          </a:prstGeom>
        </p:spPr>
      </p:pic>
      <p:cxnSp>
        <p:nvCxnSpPr>
          <p:cNvPr id="11" name="Straight Connector 10"/>
          <p:cNvCxnSpPr>
            <a:cxnSpLocks/>
            <a:stCxn id="9" idx="2"/>
            <a:endCxn id="7" idx="0"/>
          </p:cNvCxnSpPr>
          <p:nvPr/>
        </p:nvCxnSpPr>
        <p:spPr>
          <a:xfrm>
            <a:off x="5646317" y="2990039"/>
            <a:ext cx="2357" cy="31792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  <a:stCxn id="10" idx="2"/>
            <a:endCxn id="7" idx="0"/>
          </p:cNvCxnSpPr>
          <p:nvPr/>
        </p:nvCxnSpPr>
        <p:spPr>
          <a:xfrm flipH="1">
            <a:off x="5648674" y="2990039"/>
            <a:ext cx="2231338" cy="31792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  <a:stCxn id="7" idx="0"/>
            <a:endCxn id="8" idx="2"/>
          </p:cNvCxnSpPr>
          <p:nvPr/>
        </p:nvCxnSpPr>
        <p:spPr>
          <a:xfrm flipH="1" flipV="1">
            <a:off x="3412622" y="2990039"/>
            <a:ext cx="2236052" cy="31792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412621" y="5038264"/>
            <a:ext cx="1065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2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SERVER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776160" y="1367628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2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CLIENT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116245" y="1358066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2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CLIENT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161024" y="1367628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2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CLIENT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549764" y="4073954"/>
            <a:ext cx="22012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VERTICAL</a:t>
            </a:r>
          </a:p>
          <a:p>
            <a:pPr algn="r"/>
            <a:r>
              <a:rPr lang="en-US" sz="36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SCALING</a:t>
            </a:r>
          </a:p>
        </p:txBody>
      </p:sp>
    </p:spTree>
    <p:extLst>
      <p:ext uri="{BB962C8B-B14F-4D97-AF65-F5344CB8AC3E}">
        <p14:creationId xmlns:p14="http://schemas.microsoft.com/office/powerpoint/2010/main" val="1614402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DISTRIBUTED SYSTEMS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9578" y="4668132"/>
            <a:ext cx="398088" cy="6124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1012" y="4668131"/>
            <a:ext cx="398088" cy="6124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5496" y="4668131"/>
            <a:ext cx="398088" cy="61244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175388" y="5374143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NODE 1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60211" y="5374143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NODE 2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26822" y="5374143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NODE 3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57985" y="5374143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NODE 4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2695434" y="2942119"/>
            <a:ext cx="6409245" cy="3398032"/>
          </a:xfrm>
          <a:custGeom>
            <a:avLst/>
            <a:gdLst>
              <a:gd name="connsiteX0" fmla="*/ 2816486 w 6409245"/>
              <a:gd name="connsiteY0" fmla="*/ 57797 h 3398032"/>
              <a:gd name="connsiteX1" fmla="*/ 6226258 w 6409245"/>
              <a:gd name="connsiteY1" fmla="*/ 1570403 h 3398032"/>
              <a:gd name="connsiteX2" fmla="*/ 5704964 w 6409245"/>
              <a:gd name="connsiteY2" fmla="*/ 2604444 h 3398032"/>
              <a:gd name="connsiteX3" fmla="*/ 3645428 w 6409245"/>
              <a:gd name="connsiteY3" fmla="*/ 3279562 h 3398032"/>
              <a:gd name="connsiteX4" fmla="*/ 235656 w 6409245"/>
              <a:gd name="connsiteY4" fmla="*/ 3211196 h 3398032"/>
              <a:gd name="connsiteX5" fmla="*/ 483484 w 6409245"/>
              <a:gd name="connsiteY5" fmla="*/ 1459308 h 3398032"/>
              <a:gd name="connsiteX6" fmla="*/ 2004635 w 6409245"/>
              <a:gd name="connsiteY6" fmla="*/ 425267 h 3398032"/>
              <a:gd name="connsiteX7" fmla="*/ 2816486 w 6409245"/>
              <a:gd name="connsiteY7" fmla="*/ 57797 h 3398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9245" h="3398032">
                <a:moveTo>
                  <a:pt x="2816486" y="57797"/>
                </a:moveTo>
                <a:cubicBezTo>
                  <a:pt x="3520090" y="248653"/>
                  <a:pt x="5744845" y="1145962"/>
                  <a:pt x="6226258" y="1570403"/>
                </a:cubicBezTo>
                <a:cubicBezTo>
                  <a:pt x="6707671" y="1994844"/>
                  <a:pt x="6135102" y="2319584"/>
                  <a:pt x="5704964" y="2604444"/>
                </a:cubicBezTo>
                <a:cubicBezTo>
                  <a:pt x="5274826" y="2889304"/>
                  <a:pt x="4556979" y="3178437"/>
                  <a:pt x="3645428" y="3279562"/>
                </a:cubicBezTo>
                <a:cubicBezTo>
                  <a:pt x="2733877" y="3380687"/>
                  <a:pt x="762647" y="3514572"/>
                  <a:pt x="235656" y="3211196"/>
                </a:cubicBezTo>
                <a:cubicBezTo>
                  <a:pt x="-291335" y="2907820"/>
                  <a:pt x="188654" y="1923629"/>
                  <a:pt x="483484" y="1459308"/>
                </a:cubicBezTo>
                <a:cubicBezTo>
                  <a:pt x="778314" y="994987"/>
                  <a:pt x="1620074" y="660276"/>
                  <a:pt x="2004635" y="425267"/>
                </a:cubicBezTo>
                <a:cubicBezTo>
                  <a:pt x="2389196" y="190258"/>
                  <a:pt x="2112882" y="-133059"/>
                  <a:pt x="2816486" y="57797"/>
                </a:cubicBezTo>
                <a:close/>
              </a:path>
            </a:pathLst>
          </a:custGeom>
          <a:noFill/>
          <a:ln>
            <a:solidFill>
              <a:srgbClr val="2FBD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99557" y="4911242"/>
            <a:ext cx="2495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SERVER CLUSTER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5331019" y="2410658"/>
            <a:ext cx="8546" cy="107957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7" idx="0"/>
          </p:cNvCxnSpPr>
          <p:nvPr/>
        </p:nvCxnSpPr>
        <p:spPr>
          <a:xfrm flipH="1">
            <a:off x="3748623" y="4109137"/>
            <a:ext cx="1582397" cy="55899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8" idx="0"/>
          </p:cNvCxnSpPr>
          <p:nvPr/>
        </p:nvCxnSpPr>
        <p:spPr>
          <a:xfrm flipH="1">
            <a:off x="4765573" y="4111226"/>
            <a:ext cx="573993" cy="55690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9" idx="0"/>
          </p:cNvCxnSpPr>
          <p:nvPr/>
        </p:nvCxnSpPr>
        <p:spPr>
          <a:xfrm>
            <a:off x="5339566" y="4111226"/>
            <a:ext cx="560491" cy="55690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0" idx="0"/>
          </p:cNvCxnSpPr>
          <p:nvPr/>
        </p:nvCxnSpPr>
        <p:spPr>
          <a:xfrm>
            <a:off x="5339566" y="4111226"/>
            <a:ext cx="1694975" cy="55690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6528" y="4668131"/>
            <a:ext cx="398088" cy="61244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439" y="3498782"/>
            <a:ext cx="608766" cy="60876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8890497" y="3032603"/>
            <a:ext cx="314060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HORIZONTAL</a:t>
            </a:r>
          </a:p>
          <a:p>
            <a:pPr algn="r"/>
            <a:r>
              <a:rPr lang="en-US" sz="36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SCALING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F255E27-015F-48A0-BB3C-B35D20D13A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82" y="1537333"/>
            <a:ext cx="1437975" cy="11773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50958FB-E106-4F5E-9612-3DFC732822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577" y="1537333"/>
            <a:ext cx="1437975" cy="11773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6C29F0-2030-4A83-B7E8-EA7BF110BB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272" y="1537333"/>
            <a:ext cx="1437975" cy="117734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EB0C0BC-A652-41C0-A67D-74043E9DABD1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5339565" y="2714675"/>
            <a:ext cx="2357" cy="31792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88B6D57-1AEC-48A1-B9DC-23B9677D8933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5341922" y="2714675"/>
            <a:ext cx="2231338" cy="31792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1D66B0A-67FC-4644-BAD5-BADA2D6384D0}"/>
              </a:ext>
            </a:extLst>
          </p:cNvPr>
          <p:cNvCxnSpPr>
            <a:cxnSpLocks/>
            <a:endCxn id="25" idx="2"/>
          </p:cNvCxnSpPr>
          <p:nvPr/>
        </p:nvCxnSpPr>
        <p:spPr>
          <a:xfrm flipH="1" flipV="1">
            <a:off x="3105870" y="2714675"/>
            <a:ext cx="2236052" cy="31792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13110B80-B1DA-4E65-9D6E-71CAE750AA04}"/>
              </a:ext>
            </a:extLst>
          </p:cNvPr>
          <p:cNvSpPr/>
          <p:nvPr/>
        </p:nvSpPr>
        <p:spPr>
          <a:xfrm>
            <a:off x="2469408" y="1092264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2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CLIENT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14134E6-A6B2-4AC0-919C-DBF7EDEDCF95}"/>
              </a:ext>
            </a:extLst>
          </p:cNvPr>
          <p:cNvSpPr/>
          <p:nvPr/>
        </p:nvSpPr>
        <p:spPr>
          <a:xfrm>
            <a:off x="4809493" y="1082702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2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CLIENT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E4B51C2-497B-4CC7-B521-25984D32AF0B}"/>
              </a:ext>
            </a:extLst>
          </p:cNvPr>
          <p:cNvSpPr/>
          <p:nvPr/>
        </p:nvSpPr>
        <p:spPr>
          <a:xfrm>
            <a:off x="6854272" y="1092264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2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CLIENT</a:t>
            </a:r>
          </a:p>
        </p:txBody>
      </p:sp>
    </p:spTree>
    <p:extLst>
      <p:ext uri="{BB962C8B-B14F-4D97-AF65-F5344CB8AC3E}">
        <p14:creationId xmlns:p14="http://schemas.microsoft.com/office/powerpoint/2010/main" val="3229593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HORIZONTAL SCALING - REPLICATION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9578" y="4668132"/>
            <a:ext cx="398088" cy="6124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1012" y="4668131"/>
            <a:ext cx="398088" cy="6124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5496" y="4668131"/>
            <a:ext cx="398088" cy="612443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2695434" y="2942119"/>
            <a:ext cx="6409245" cy="3398032"/>
          </a:xfrm>
          <a:custGeom>
            <a:avLst/>
            <a:gdLst>
              <a:gd name="connsiteX0" fmla="*/ 2816486 w 6409245"/>
              <a:gd name="connsiteY0" fmla="*/ 57797 h 3398032"/>
              <a:gd name="connsiteX1" fmla="*/ 6226258 w 6409245"/>
              <a:gd name="connsiteY1" fmla="*/ 1570403 h 3398032"/>
              <a:gd name="connsiteX2" fmla="*/ 5704964 w 6409245"/>
              <a:gd name="connsiteY2" fmla="*/ 2604444 h 3398032"/>
              <a:gd name="connsiteX3" fmla="*/ 3645428 w 6409245"/>
              <a:gd name="connsiteY3" fmla="*/ 3279562 h 3398032"/>
              <a:gd name="connsiteX4" fmla="*/ 235656 w 6409245"/>
              <a:gd name="connsiteY4" fmla="*/ 3211196 h 3398032"/>
              <a:gd name="connsiteX5" fmla="*/ 483484 w 6409245"/>
              <a:gd name="connsiteY5" fmla="*/ 1459308 h 3398032"/>
              <a:gd name="connsiteX6" fmla="*/ 2004635 w 6409245"/>
              <a:gd name="connsiteY6" fmla="*/ 425267 h 3398032"/>
              <a:gd name="connsiteX7" fmla="*/ 2816486 w 6409245"/>
              <a:gd name="connsiteY7" fmla="*/ 57797 h 3398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9245" h="3398032">
                <a:moveTo>
                  <a:pt x="2816486" y="57797"/>
                </a:moveTo>
                <a:cubicBezTo>
                  <a:pt x="3520090" y="248653"/>
                  <a:pt x="5744845" y="1145962"/>
                  <a:pt x="6226258" y="1570403"/>
                </a:cubicBezTo>
                <a:cubicBezTo>
                  <a:pt x="6707671" y="1994844"/>
                  <a:pt x="6135102" y="2319584"/>
                  <a:pt x="5704964" y="2604444"/>
                </a:cubicBezTo>
                <a:cubicBezTo>
                  <a:pt x="5274826" y="2889304"/>
                  <a:pt x="4556979" y="3178437"/>
                  <a:pt x="3645428" y="3279562"/>
                </a:cubicBezTo>
                <a:cubicBezTo>
                  <a:pt x="2733877" y="3380687"/>
                  <a:pt x="762647" y="3514572"/>
                  <a:pt x="235656" y="3211196"/>
                </a:cubicBezTo>
                <a:cubicBezTo>
                  <a:pt x="-291335" y="2907820"/>
                  <a:pt x="188654" y="1923629"/>
                  <a:pt x="483484" y="1459308"/>
                </a:cubicBezTo>
                <a:cubicBezTo>
                  <a:pt x="778314" y="994987"/>
                  <a:pt x="1620074" y="660276"/>
                  <a:pt x="2004635" y="425267"/>
                </a:cubicBezTo>
                <a:cubicBezTo>
                  <a:pt x="2389196" y="190258"/>
                  <a:pt x="2112882" y="-133059"/>
                  <a:pt x="2816486" y="57797"/>
                </a:cubicBezTo>
                <a:close/>
              </a:path>
            </a:pathLst>
          </a:custGeom>
          <a:noFill/>
          <a:ln>
            <a:solidFill>
              <a:srgbClr val="2FBD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5331019" y="2410658"/>
            <a:ext cx="8546" cy="107957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7" idx="0"/>
          </p:cNvCxnSpPr>
          <p:nvPr/>
        </p:nvCxnSpPr>
        <p:spPr>
          <a:xfrm flipH="1">
            <a:off x="3748623" y="4109137"/>
            <a:ext cx="1582397" cy="55899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8" idx="0"/>
          </p:cNvCxnSpPr>
          <p:nvPr/>
        </p:nvCxnSpPr>
        <p:spPr>
          <a:xfrm flipH="1">
            <a:off x="4765573" y="4111226"/>
            <a:ext cx="573993" cy="55690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9" idx="0"/>
          </p:cNvCxnSpPr>
          <p:nvPr/>
        </p:nvCxnSpPr>
        <p:spPr>
          <a:xfrm>
            <a:off x="5339566" y="4111226"/>
            <a:ext cx="560491" cy="55690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0" idx="0"/>
          </p:cNvCxnSpPr>
          <p:nvPr/>
        </p:nvCxnSpPr>
        <p:spPr>
          <a:xfrm>
            <a:off x="5339566" y="4111226"/>
            <a:ext cx="1694975" cy="55690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6528" y="4668131"/>
            <a:ext cx="398088" cy="61244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439" y="3498782"/>
            <a:ext cx="608766" cy="6087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F255E27-015F-48A0-BB3C-B35D20D13A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82" y="1537333"/>
            <a:ext cx="1437975" cy="11773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50958FB-E106-4F5E-9612-3DFC732822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577" y="1537333"/>
            <a:ext cx="1437975" cy="11773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6C29F0-2030-4A83-B7E8-EA7BF110BB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272" y="1537333"/>
            <a:ext cx="1437975" cy="117734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EB0C0BC-A652-41C0-A67D-74043E9DABD1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5339565" y="2714675"/>
            <a:ext cx="2357" cy="31792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88B6D57-1AEC-48A1-B9DC-23B9677D8933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5341922" y="2714675"/>
            <a:ext cx="2231338" cy="31792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1D66B0A-67FC-4644-BAD5-BADA2D6384D0}"/>
              </a:ext>
            </a:extLst>
          </p:cNvPr>
          <p:cNvCxnSpPr>
            <a:cxnSpLocks/>
            <a:endCxn id="25" idx="2"/>
          </p:cNvCxnSpPr>
          <p:nvPr/>
        </p:nvCxnSpPr>
        <p:spPr>
          <a:xfrm flipH="1" flipV="1">
            <a:off x="3105870" y="2714675"/>
            <a:ext cx="2236052" cy="31792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13110B80-B1DA-4E65-9D6E-71CAE750AA04}"/>
              </a:ext>
            </a:extLst>
          </p:cNvPr>
          <p:cNvSpPr/>
          <p:nvPr/>
        </p:nvSpPr>
        <p:spPr>
          <a:xfrm>
            <a:off x="2469408" y="1092264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2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CLIENT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14134E6-A6B2-4AC0-919C-DBF7EDEDCF95}"/>
              </a:ext>
            </a:extLst>
          </p:cNvPr>
          <p:cNvSpPr/>
          <p:nvPr/>
        </p:nvSpPr>
        <p:spPr>
          <a:xfrm>
            <a:off x="4809493" y="1082702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2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CLIENT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E4B51C2-497B-4CC7-B521-25984D32AF0B}"/>
              </a:ext>
            </a:extLst>
          </p:cNvPr>
          <p:cNvSpPr/>
          <p:nvPr/>
        </p:nvSpPr>
        <p:spPr>
          <a:xfrm>
            <a:off x="6854272" y="1092264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2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CLIENT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091AB16-2929-4A80-A23D-717E2FAAB5F1}"/>
              </a:ext>
            </a:extLst>
          </p:cNvPr>
          <p:cNvSpPr/>
          <p:nvPr/>
        </p:nvSpPr>
        <p:spPr>
          <a:xfrm>
            <a:off x="3155768" y="5365259"/>
            <a:ext cx="1185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COMPANY</a:t>
            </a:r>
          </a:p>
          <a:p>
            <a:pPr algn="ctr"/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DATA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AFBD22C-F430-422B-B574-5ED56739947B}"/>
              </a:ext>
            </a:extLst>
          </p:cNvPr>
          <p:cNvSpPr/>
          <p:nvPr/>
        </p:nvSpPr>
        <p:spPr>
          <a:xfrm>
            <a:off x="199557" y="4843760"/>
            <a:ext cx="2495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SERVER CLUSTER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CD7A716-4588-417C-B76E-ADEA72802FF1}"/>
              </a:ext>
            </a:extLst>
          </p:cNvPr>
          <p:cNvSpPr/>
          <p:nvPr/>
        </p:nvSpPr>
        <p:spPr>
          <a:xfrm>
            <a:off x="9104679" y="2714675"/>
            <a:ext cx="30508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REPLICATION</a:t>
            </a:r>
            <a:endParaRPr lang="en-US" sz="3600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0480F74-5FF5-4138-A476-C7425278D3B7}"/>
              </a:ext>
            </a:extLst>
          </p:cNvPr>
          <p:cNvSpPr/>
          <p:nvPr/>
        </p:nvSpPr>
        <p:spPr>
          <a:xfrm>
            <a:off x="5573426" y="3588310"/>
            <a:ext cx="2361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LOAD BALANCER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ECCADED-911D-46D3-895F-88CC8EF1CB96}"/>
              </a:ext>
            </a:extLst>
          </p:cNvPr>
          <p:cNvSpPr/>
          <p:nvPr/>
        </p:nvSpPr>
        <p:spPr>
          <a:xfrm>
            <a:off x="4208956" y="5365259"/>
            <a:ext cx="1185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COMPANY</a:t>
            </a:r>
          </a:p>
          <a:p>
            <a:pPr algn="ctr"/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DATA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AF127C4-0E3C-4DB7-ADF9-D1AA833CE183}"/>
              </a:ext>
            </a:extLst>
          </p:cNvPr>
          <p:cNvSpPr/>
          <p:nvPr/>
        </p:nvSpPr>
        <p:spPr>
          <a:xfrm>
            <a:off x="5307201" y="5365259"/>
            <a:ext cx="1185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COMPANY</a:t>
            </a:r>
          </a:p>
          <a:p>
            <a:pPr algn="ctr"/>
            <a:r>
              <a:rPr lang="en-US" sz="1400" b="1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DATA</a:t>
            </a:r>
            <a:endParaRPr lang="en-US" sz="14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A9D0F23-5500-425D-BE4C-6C5981459AE4}"/>
              </a:ext>
            </a:extLst>
          </p:cNvPr>
          <p:cNvSpPr/>
          <p:nvPr/>
        </p:nvSpPr>
        <p:spPr>
          <a:xfrm>
            <a:off x="6527639" y="5365259"/>
            <a:ext cx="1185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COMPANY</a:t>
            </a:r>
          </a:p>
          <a:p>
            <a:pPr algn="ctr"/>
            <a:r>
              <a:rPr lang="en-US" sz="1400" b="1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DATA</a:t>
            </a:r>
            <a:endParaRPr lang="en-US" sz="14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7170139-E299-46EF-964A-57676A270E03}"/>
              </a:ext>
            </a:extLst>
          </p:cNvPr>
          <p:cNvSpPr/>
          <p:nvPr/>
        </p:nvSpPr>
        <p:spPr>
          <a:xfrm>
            <a:off x="8358428" y="3356289"/>
            <a:ext cx="3797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SCALE ONLY FOR PERFORMANCE</a:t>
            </a:r>
          </a:p>
          <a:p>
            <a:pPr algn="r"/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0347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HORIZONTAL SCALING - PARTITIONING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9578" y="4668132"/>
            <a:ext cx="398088" cy="6124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1012" y="4668131"/>
            <a:ext cx="398088" cy="6124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5496" y="4668131"/>
            <a:ext cx="398088" cy="612443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2695434" y="2942119"/>
            <a:ext cx="6409245" cy="3398032"/>
          </a:xfrm>
          <a:custGeom>
            <a:avLst/>
            <a:gdLst>
              <a:gd name="connsiteX0" fmla="*/ 2816486 w 6409245"/>
              <a:gd name="connsiteY0" fmla="*/ 57797 h 3398032"/>
              <a:gd name="connsiteX1" fmla="*/ 6226258 w 6409245"/>
              <a:gd name="connsiteY1" fmla="*/ 1570403 h 3398032"/>
              <a:gd name="connsiteX2" fmla="*/ 5704964 w 6409245"/>
              <a:gd name="connsiteY2" fmla="*/ 2604444 h 3398032"/>
              <a:gd name="connsiteX3" fmla="*/ 3645428 w 6409245"/>
              <a:gd name="connsiteY3" fmla="*/ 3279562 h 3398032"/>
              <a:gd name="connsiteX4" fmla="*/ 235656 w 6409245"/>
              <a:gd name="connsiteY4" fmla="*/ 3211196 h 3398032"/>
              <a:gd name="connsiteX5" fmla="*/ 483484 w 6409245"/>
              <a:gd name="connsiteY5" fmla="*/ 1459308 h 3398032"/>
              <a:gd name="connsiteX6" fmla="*/ 2004635 w 6409245"/>
              <a:gd name="connsiteY6" fmla="*/ 425267 h 3398032"/>
              <a:gd name="connsiteX7" fmla="*/ 2816486 w 6409245"/>
              <a:gd name="connsiteY7" fmla="*/ 57797 h 3398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9245" h="3398032">
                <a:moveTo>
                  <a:pt x="2816486" y="57797"/>
                </a:moveTo>
                <a:cubicBezTo>
                  <a:pt x="3520090" y="248653"/>
                  <a:pt x="5744845" y="1145962"/>
                  <a:pt x="6226258" y="1570403"/>
                </a:cubicBezTo>
                <a:cubicBezTo>
                  <a:pt x="6707671" y="1994844"/>
                  <a:pt x="6135102" y="2319584"/>
                  <a:pt x="5704964" y="2604444"/>
                </a:cubicBezTo>
                <a:cubicBezTo>
                  <a:pt x="5274826" y="2889304"/>
                  <a:pt x="4556979" y="3178437"/>
                  <a:pt x="3645428" y="3279562"/>
                </a:cubicBezTo>
                <a:cubicBezTo>
                  <a:pt x="2733877" y="3380687"/>
                  <a:pt x="762647" y="3514572"/>
                  <a:pt x="235656" y="3211196"/>
                </a:cubicBezTo>
                <a:cubicBezTo>
                  <a:pt x="-291335" y="2907820"/>
                  <a:pt x="188654" y="1923629"/>
                  <a:pt x="483484" y="1459308"/>
                </a:cubicBezTo>
                <a:cubicBezTo>
                  <a:pt x="778314" y="994987"/>
                  <a:pt x="1620074" y="660276"/>
                  <a:pt x="2004635" y="425267"/>
                </a:cubicBezTo>
                <a:cubicBezTo>
                  <a:pt x="2389196" y="190258"/>
                  <a:pt x="2112882" y="-133059"/>
                  <a:pt x="2816486" y="57797"/>
                </a:cubicBezTo>
                <a:close/>
              </a:path>
            </a:pathLst>
          </a:custGeom>
          <a:noFill/>
          <a:ln>
            <a:solidFill>
              <a:srgbClr val="2FBD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5331019" y="2410658"/>
            <a:ext cx="8546" cy="107957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7" idx="0"/>
          </p:cNvCxnSpPr>
          <p:nvPr/>
        </p:nvCxnSpPr>
        <p:spPr>
          <a:xfrm flipH="1">
            <a:off x="3748623" y="4109137"/>
            <a:ext cx="1582397" cy="55899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8" idx="0"/>
          </p:cNvCxnSpPr>
          <p:nvPr/>
        </p:nvCxnSpPr>
        <p:spPr>
          <a:xfrm flipH="1">
            <a:off x="4765573" y="4111226"/>
            <a:ext cx="573993" cy="55690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9" idx="0"/>
          </p:cNvCxnSpPr>
          <p:nvPr/>
        </p:nvCxnSpPr>
        <p:spPr>
          <a:xfrm>
            <a:off x="5339566" y="4111226"/>
            <a:ext cx="560491" cy="55690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0" idx="0"/>
          </p:cNvCxnSpPr>
          <p:nvPr/>
        </p:nvCxnSpPr>
        <p:spPr>
          <a:xfrm>
            <a:off x="5339566" y="4111226"/>
            <a:ext cx="1694975" cy="55690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6528" y="4668131"/>
            <a:ext cx="398088" cy="61244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439" y="3498782"/>
            <a:ext cx="608766" cy="6087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F255E27-015F-48A0-BB3C-B35D20D13A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82" y="1537333"/>
            <a:ext cx="1437975" cy="11773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50958FB-E106-4F5E-9612-3DFC732822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577" y="1537333"/>
            <a:ext cx="1437975" cy="11773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6C29F0-2030-4A83-B7E8-EA7BF110BB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272" y="1537333"/>
            <a:ext cx="1437975" cy="117734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EB0C0BC-A652-41C0-A67D-74043E9DABD1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5339565" y="2714675"/>
            <a:ext cx="2357" cy="31792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88B6D57-1AEC-48A1-B9DC-23B9677D8933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5341922" y="2714675"/>
            <a:ext cx="2231338" cy="31792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1D66B0A-67FC-4644-BAD5-BADA2D6384D0}"/>
              </a:ext>
            </a:extLst>
          </p:cNvPr>
          <p:cNvCxnSpPr>
            <a:cxnSpLocks/>
            <a:endCxn id="25" idx="2"/>
          </p:cNvCxnSpPr>
          <p:nvPr/>
        </p:nvCxnSpPr>
        <p:spPr>
          <a:xfrm flipH="1" flipV="1">
            <a:off x="3105870" y="2714675"/>
            <a:ext cx="2236052" cy="31792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13110B80-B1DA-4E65-9D6E-71CAE750AA04}"/>
              </a:ext>
            </a:extLst>
          </p:cNvPr>
          <p:cNvSpPr/>
          <p:nvPr/>
        </p:nvSpPr>
        <p:spPr>
          <a:xfrm>
            <a:off x="2469408" y="1092264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2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CLIENT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14134E6-A6B2-4AC0-919C-DBF7EDEDCF95}"/>
              </a:ext>
            </a:extLst>
          </p:cNvPr>
          <p:cNvSpPr/>
          <p:nvPr/>
        </p:nvSpPr>
        <p:spPr>
          <a:xfrm>
            <a:off x="4809493" y="1082702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2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CLIENT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E4B51C2-497B-4CC7-B521-25984D32AF0B}"/>
              </a:ext>
            </a:extLst>
          </p:cNvPr>
          <p:cNvSpPr/>
          <p:nvPr/>
        </p:nvSpPr>
        <p:spPr>
          <a:xfrm>
            <a:off x="6854272" y="1092264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2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CLIENT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AFBD22C-F430-422B-B574-5ED56739947B}"/>
              </a:ext>
            </a:extLst>
          </p:cNvPr>
          <p:cNvSpPr/>
          <p:nvPr/>
        </p:nvSpPr>
        <p:spPr>
          <a:xfrm>
            <a:off x="199557" y="4843760"/>
            <a:ext cx="2495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SERVER CLUSTER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CD7A716-4588-417C-B76E-ADEA72802FF1}"/>
              </a:ext>
            </a:extLst>
          </p:cNvPr>
          <p:cNvSpPr/>
          <p:nvPr/>
        </p:nvSpPr>
        <p:spPr>
          <a:xfrm>
            <a:off x="8764787" y="2714675"/>
            <a:ext cx="34291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PARTITIONING</a:t>
            </a:r>
            <a:endParaRPr lang="en-US" sz="3600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0480F74-5FF5-4138-A476-C7425278D3B7}"/>
              </a:ext>
            </a:extLst>
          </p:cNvPr>
          <p:cNvSpPr/>
          <p:nvPr/>
        </p:nvSpPr>
        <p:spPr>
          <a:xfrm>
            <a:off x="5573426" y="3588310"/>
            <a:ext cx="1066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PROXY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7170139-E299-46EF-964A-57676A270E03}"/>
              </a:ext>
            </a:extLst>
          </p:cNvPr>
          <p:cNvSpPr/>
          <p:nvPr/>
        </p:nvSpPr>
        <p:spPr>
          <a:xfrm>
            <a:off x="8480235" y="3351051"/>
            <a:ext cx="36215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HAVE TO KNOW WHERE TO GO</a:t>
            </a:r>
          </a:p>
          <a:p>
            <a:pPr algn="r"/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UNBALANCED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AAD107A-9DF7-433A-B1FA-9DDC50206739}"/>
              </a:ext>
            </a:extLst>
          </p:cNvPr>
          <p:cNvSpPr/>
          <p:nvPr/>
        </p:nvSpPr>
        <p:spPr>
          <a:xfrm>
            <a:off x="3155768" y="5337266"/>
            <a:ext cx="118570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COMPANY</a:t>
            </a:r>
            <a:endParaRPr lang="hu-HU" sz="1400" dirty="0">
              <a:solidFill>
                <a:schemeClr val="tx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hu-HU" sz="14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EUROPE</a:t>
            </a:r>
            <a:endParaRPr lang="en-US" sz="1400" dirty="0">
              <a:solidFill>
                <a:schemeClr val="tx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DATA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1F82027-4620-4C93-B0CB-96A4E56BE87D}"/>
              </a:ext>
            </a:extLst>
          </p:cNvPr>
          <p:cNvSpPr/>
          <p:nvPr/>
        </p:nvSpPr>
        <p:spPr>
          <a:xfrm>
            <a:off x="4208956" y="5337266"/>
            <a:ext cx="118570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COMPANY</a:t>
            </a:r>
            <a:endParaRPr lang="hu-HU" sz="1400" dirty="0">
              <a:solidFill>
                <a:schemeClr val="tx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AMERICA</a:t>
            </a:r>
          </a:p>
          <a:p>
            <a:pPr algn="ctr"/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DATA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F794B2-5C7C-4A8C-AADC-8543BAEB74FC}"/>
              </a:ext>
            </a:extLst>
          </p:cNvPr>
          <p:cNvSpPr/>
          <p:nvPr/>
        </p:nvSpPr>
        <p:spPr>
          <a:xfrm>
            <a:off x="5307201" y="5337266"/>
            <a:ext cx="118570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COMPANY</a:t>
            </a:r>
            <a:endParaRPr lang="hu-HU" sz="1400" b="1" dirty="0">
              <a:solidFill>
                <a:schemeClr val="tx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1400" b="1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ASIA</a:t>
            </a:r>
          </a:p>
          <a:p>
            <a:pPr algn="ctr"/>
            <a:r>
              <a:rPr lang="en-US" sz="1400" b="1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DATA</a:t>
            </a:r>
            <a:endParaRPr lang="en-US" sz="14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E83573E-0D5F-4B4E-A2E0-06699D42A569}"/>
              </a:ext>
            </a:extLst>
          </p:cNvPr>
          <p:cNvSpPr/>
          <p:nvPr/>
        </p:nvSpPr>
        <p:spPr>
          <a:xfrm>
            <a:off x="6527639" y="5337266"/>
            <a:ext cx="118570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COMPANY</a:t>
            </a:r>
            <a:endParaRPr lang="hu-HU" sz="1400" b="1" dirty="0">
              <a:solidFill>
                <a:schemeClr val="tx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1400" b="1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AFRICA</a:t>
            </a:r>
          </a:p>
          <a:p>
            <a:pPr algn="ctr"/>
            <a:r>
              <a:rPr lang="en-US" sz="1400" b="1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DATA</a:t>
            </a:r>
            <a:endParaRPr lang="en-US" sz="1400" b="1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911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HORIZONTAL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SCALING -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SHARDING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9578" y="4668132"/>
            <a:ext cx="398088" cy="6124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1012" y="4668131"/>
            <a:ext cx="398088" cy="6124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5496" y="4668131"/>
            <a:ext cx="398088" cy="612443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2695434" y="2942119"/>
            <a:ext cx="6409245" cy="3398032"/>
          </a:xfrm>
          <a:custGeom>
            <a:avLst/>
            <a:gdLst>
              <a:gd name="connsiteX0" fmla="*/ 2816486 w 6409245"/>
              <a:gd name="connsiteY0" fmla="*/ 57797 h 3398032"/>
              <a:gd name="connsiteX1" fmla="*/ 6226258 w 6409245"/>
              <a:gd name="connsiteY1" fmla="*/ 1570403 h 3398032"/>
              <a:gd name="connsiteX2" fmla="*/ 5704964 w 6409245"/>
              <a:gd name="connsiteY2" fmla="*/ 2604444 h 3398032"/>
              <a:gd name="connsiteX3" fmla="*/ 3645428 w 6409245"/>
              <a:gd name="connsiteY3" fmla="*/ 3279562 h 3398032"/>
              <a:gd name="connsiteX4" fmla="*/ 235656 w 6409245"/>
              <a:gd name="connsiteY4" fmla="*/ 3211196 h 3398032"/>
              <a:gd name="connsiteX5" fmla="*/ 483484 w 6409245"/>
              <a:gd name="connsiteY5" fmla="*/ 1459308 h 3398032"/>
              <a:gd name="connsiteX6" fmla="*/ 2004635 w 6409245"/>
              <a:gd name="connsiteY6" fmla="*/ 425267 h 3398032"/>
              <a:gd name="connsiteX7" fmla="*/ 2816486 w 6409245"/>
              <a:gd name="connsiteY7" fmla="*/ 57797 h 3398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9245" h="3398032">
                <a:moveTo>
                  <a:pt x="2816486" y="57797"/>
                </a:moveTo>
                <a:cubicBezTo>
                  <a:pt x="3520090" y="248653"/>
                  <a:pt x="5744845" y="1145962"/>
                  <a:pt x="6226258" y="1570403"/>
                </a:cubicBezTo>
                <a:cubicBezTo>
                  <a:pt x="6707671" y="1994844"/>
                  <a:pt x="6135102" y="2319584"/>
                  <a:pt x="5704964" y="2604444"/>
                </a:cubicBezTo>
                <a:cubicBezTo>
                  <a:pt x="5274826" y="2889304"/>
                  <a:pt x="4556979" y="3178437"/>
                  <a:pt x="3645428" y="3279562"/>
                </a:cubicBezTo>
                <a:cubicBezTo>
                  <a:pt x="2733877" y="3380687"/>
                  <a:pt x="762647" y="3514572"/>
                  <a:pt x="235656" y="3211196"/>
                </a:cubicBezTo>
                <a:cubicBezTo>
                  <a:pt x="-291335" y="2907820"/>
                  <a:pt x="188654" y="1923629"/>
                  <a:pt x="483484" y="1459308"/>
                </a:cubicBezTo>
                <a:cubicBezTo>
                  <a:pt x="778314" y="994987"/>
                  <a:pt x="1620074" y="660276"/>
                  <a:pt x="2004635" y="425267"/>
                </a:cubicBezTo>
                <a:cubicBezTo>
                  <a:pt x="2389196" y="190258"/>
                  <a:pt x="2112882" y="-133059"/>
                  <a:pt x="2816486" y="57797"/>
                </a:cubicBezTo>
                <a:close/>
              </a:path>
            </a:pathLst>
          </a:custGeom>
          <a:noFill/>
          <a:ln>
            <a:solidFill>
              <a:srgbClr val="2FBD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5331019" y="2410658"/>
            <a:ext cx="8546" cy="107957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7" idx="0"/>
          </p:cNvCxnSpPr>
          <p:nvPr/>
        </p:nvCxnSpPr>
        <p:spPr>
          <a:xfrm flipH="1">
            <a:off x="3748623" y="4109137"/>
            <a:ext cx="1582397" cy="55899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8" idx="0"/>
          </p:cNvCxnSpPr>
          <p:nvPr/>
        </p:nvCxnSpPr>
        <p:spPr>
          <a:xfrm flipH="1">
            <a:off x="4765573" y="4111226"/>
            <a:ext cx="573993" cy="55690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9" idx="0"/>
          </p:cNvCxnSpPr>
          <p:nvPr/>
        </p:nvCxnSpPr>
        <p:spPr>
          <a:xfrm>
            <a:off x="5339566" y="4111226"/>
            <a:ext cx="560491" cy="55690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0" idx="0"/>
          </p:cNvCxnSpPr>
          <p:nvPr/>
        </p:nvCxnSpPr>
        <p:spPr>
          <a:xfrm>
            <a:off x="5339566" y="4111226"/>
            <a:ext cx="1694975" cy="55690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6528" y="4668131"/>
            <a:ext cx="398088" cy="61244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439" y="3498782"/>
            <a:ext cx="608766" cy="6087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F255E27-015F-48A0-BB3C-B35D20D13A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82" y="1537333"/>
            <a:ext cx="1437975" cy="11773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50958FB-E106-4F5E-9612-3DFC732822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577" y="1537333"/>
            <a:ext cx="1437975" cy="11773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6C29F0-2030-4A83-B7E8-EA7BF110BB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272" y="1537333"/>
            <a:ext cx="1437975" cy="117734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EB0C0BC-A652-41C0-A67D-74043E9DABD1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5339565" y="2714675"/>
            <a:ext cx="2357" cy="31792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88B6D57-1AEC-48A1-B9DC-23B9677D8933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5341922" y="2714675"/>
            <a:ext cx="2231338" cy="31792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1D66B0A-67FC-4644-BAD5-BADA2D6384D0}"/>
              </a:ext>
            </a:extLst>
          </p:cNvPr>
          <p:cNvCxnSpPr>
            <a:cxnSpLocks/>
            <a:endCxn id="25" idx="2"/>
          </p:cNvCxnSpPr>
          <p:nvPr/>
        </p:nvCxnSpPr>
        <p:spPr>
          <a:xfrm flipH="1" flipV="1">
            <a:off x="3105870" y="2714675"/>
            <a:ext cx="2236052" cy="31792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13110B80-B1DA-4E65-9D6E-71CAE750AA04}"/>
              </a:ext>
            </a:extLst>
          </p:cNvPr>
          <p:cNvSpPr/>
          <p:nvPr/>
        </p:nvSpPr>
        <p:spPr>
          <a:xfrm>
            <a:off x="2469408" y="1092264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2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CLIENT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14134E6-A6B2-4AC0-919C-DBF7EDEDCF95}"/>
              </a:ext>
            </a:extLst>
          </p:cNvPr>
          <p:cNvSpPr/>
          <p:nvPr/>
        </p:nvSpPr>
        <p:spPr>
          <a:xfrm>
            <a:off x="4809493" y="1082702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2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CLIENT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E4B51C2-497B-4CC7-B521-25984D32AF0B}"/>
              </a:ext>
            </a:extLst>
          </p:cNvPr>
          <p:cNvSpPr/>
          <p:nvPr/>
        </p:nvSpPr>
        <p:spPr>
          <a:xfrm>
            <a:off x="6854272" y="1092264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2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CLIENT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AFBD22C-F430-422B-B574-5ED56739947B}"/>
              </a:ext>
            </a:extLst>
          </p:cNvPr>
          <p:cNvSpPr/>
          <p:nvPr/>
        </p:nvSpPr>
        <p:spPr>
          <a:xfrm>
            <a:off x="199557" y="4843760"/>
            <a:ext cx="2495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SERVER CLUSTER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CD7A716-4588-417C-B76E-ADEA72802FF1}"/>
              </a:ext>
            </a:extLst>
          </p:cNvPr>
          <p:cNvSpPr/>
          <p:nvPr/>
        </p:nvSpPr>
        <p:spPr>
          <a:xfrm>
            <a:off x="9499746" y="2714675"/>
            <a:ext cx="26019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SHARDING</a:t>
            </a:r>
            <a:endParaRPr lang="en-US" sz="3600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0480F74-5FF5-4138-A476-C7425278D3B7}"/>
              </a:ext>
            </a:extLst>
          </p:cNvPr>
          <p:cNvSpPr/>
          <p:nvPr/>
        </p:nvSpPr>
        <p:spPr>
          <a:xfrm>
            <a:off x="5573426" y="3588310"/>
            <a:ext cx="1977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AGGREGATOR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7170139-E299-46EF-964A-57676A270E03}"/>
              </a:ext>
            </a:extLst>
          </p:cNvPr>
          <p:cNvSpPr/>
          <p:nvPr/>
        </p:nvSpPr>
        <p:spPr>
          <a:xfrm>
            <a:off x="10384539" y="3351051"/>
            <a:ext cx="17172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CAN BE SLOW</a:t>
            </a:r>
          </a:p>
          <a:p>
            <a:pPr algn="r"/>
            <a:endParaRPr lang="en-US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r"/>
            <a:endParaRPr lang="en-US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B923CAD-3C04-4844-ADDE-53002A8D9B40}"/>
              </a:ext>
            </a:extLst>
          </p:cNvPr>
          <p:cNvSpPr/>
          <p:nvPr/>
        </p:nvSpPr>
        <p:spPr>
          <a:xfrm>
            <a:off x="3155768" y="5337266"/>
            <a:ext cx="1185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COMPANY</a:t>
            </a:r>
            <a:endParaRPr lang="hu-HU" sz="1400" dirty="0">
              <a:solidFill>
                <a:schemeClr val="tx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DATA A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E380490-2005-4646-9EBF-E9938FCCC5C8}"/>
              </a:ext>
            </a:extLst>
          </p:cNvPr>
          <p:cNvSpPr/>
          <p:nvPr/>
        </p:nvSpPr>
        <p:spPr>
          <a:xfrm>
            <a:off x="4208956" y="5337266"/>
            <a:ext cx="1185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COMPANY</a:t>
            </a:r>
            <a:endParaRPr lang="hu-HU" sz="1400" dirty="0">
              <a:solidFill>
                <a:schemeClr val="tx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DATA B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7CB5168-3442-4126-8BDF-59F9B4B738EC}"/>
              </a:ext>
            </a:extLst>
          </p:cNvPr>
          <p:cNvSpPr/>
          <p:nvPr/>
        </p:nvSpPr>
        <p:spPr>
          <a:xfrm>
            <a:off x="5307201" y="5337266"/>
            <a:ext cx="1185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COMPANY</a:t>
            </a:r>
            <a:endParaRPr lang="hu-HU" sz="1400" b="1" dirty="0">
              <a:solidFill>
                <a:schemeClr val="tx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1400" b="1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DATA C</a:t>
            </a:r>
            <a:endParaRPr lang="en-US" sz="14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1EB2DF-FEF7-4800-BE1E-333C19CC9C04}"/>
              </a:ext>
            </a:extLst>
          </p:cNvPr>
          <p:cNvSpPr/>
          <p:nvPr/>
        </p:nvSpPr>
        <p:spPr>
          <a:xfrm>
            <a:off x="6527639" y="5337266"/>
            <a:ext cx="1185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COMPANY</a:t>
            </a:r>
            <a:endParaRPr lang="hu-HU" sz="1400" b="1" dirty="0">
              <a:solidFill>
                <a:schemeClr val="tx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1400" b="1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DATA D</a:t>
            </a:r>
            <a:endParaRPr lang="en-US" sz="1400" b="1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77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BARE METAL SERVER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84029" y="1514554"/>
            <a:ext cx="3621504" cy="39703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ISSUES </a:t>
            </a:r>
          </a:p>
          <a:p>
            <a:endParaRPr lang="en-US" sz="3600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COSTLY</a:t>
            </a:r>
          </a:p>
          <a:p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COMPLICATED</a:t>
            </a:r>
          </a:p>
          <a:p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HARD TO SCALE</a:t>
            </a:r>
          </a:p>
          <a:p>
            <a:endParaRPr lang="en-US" sz="3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3213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USE CASE – DAY/NIGHT PROBLEM</a:t>
            </a: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" t="3078" r="2185"/>
          <a:stretch/>
        </p:blipFill>
        <p:spPr bwMode="auto">
          <a:xfrm>
            <a:off x="1907875" y="1493146"/>
            <a:ext cx="8376250" cy="361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73775" y="5590720"/>
            <a:ext cx="32720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THROUGHPUT</a:t>
            </a:r>
          </a:p>
        </p:txBody>
      </p:sp>
    </p:spTree>
    <p:extLst>
      <p:ext uri="{BB962C8B-B14F-4D97-AF65-F5344CB8AC3E}">
        <p14:creationId xmlns:p14="http://schemas.microsoft.com/office/powerpoint/2010/main" val="14271753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USE CASE – SEASONAL INVENTORY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717"/>
          <a:stretch/>
        </p:blipFill>
        <p:spPr>
          <a:xfrm>
            <a:off x="1524001" y="1424433"/>
            <a:ext cx="8910611" cy="4277628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4556288" y="5819582"/>
            <a:ext cx="24320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DATA SIZE</a:t>
            </a:r>
          </a:p>
        </p:txBody>
      </p:sp>
    </p:spTree>
    <p:extLst>
      <p:ext uri="{BB962C8B-B14F-4D97-AF65-F5344CB8AC3E}">
        <p14:creationId xmlns:p14="http://schemas.microsoft.com/office/powerpoint/2010/main" val="3325826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NEXT IDEA: VIRTUALIZATION + DATA CENTERS</a:t>
            </a:r>
          </a:p>
        </p:txBody>
      </p:sp>
      <p:pic>
        <p:nvPicPr>
          <p:cNvPr id="5" name="Picture 2" descr="Képtalálat a következőre: „virtual machine”">
            <a:extLst>
              <a:ext uri="{FF2B5EF4-FFF2-40B4-BE49-F238E27FC236}">
                <a16:creationId xmlns:a16="http://schemas.microsoft.com/office/drawing/2014/main" id="{22D20A36-16D4-4D50-9ABD-61DF0FB63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163" y="2508598"/>
            <a:ext cx="523875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355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VIRTUALIZATION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84029" y="1514554"/>
            <a:ext cx="6790642" cy="39703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ISSUES </a:t>
            </a:r>
          </a:p>
          <a:p>
            <a:endParaRPr lang="en-US" sz="3600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36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COSTLY</a:t>
            </a:r>
          </a:p>
          <a:p>
            <a:r>
              <a:rPr lang="en-US" sz="36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COMPLICATED </a:t>
            </a:r>
          </a:p>
          <a:p>
            <a:r>
              <a:rPr lang="en-US" sz="36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HARD TO SCALE</a:t>
            </a:r>
          </a:p>
          <a:p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SECURITY: PRIVATE VS PUBLIC </a:t>
            </a:r>
          </a:p>
          <a:p>
            <a:endParaRPr lang="en-US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465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RDBMS</a:t>
            </a:r>
          </a:p>
        </p:txBody>
      </p:sp>
      <p:sp>
        <p:nvSpPr>
          <p:cNvPr id="2" name="Rectangle 1"/>
          <p:cNvSpPr/>
          <p:nvPr/>
        </p:nvSpPr>
        <p:spPr>
          <a:xfrm>
            <a:off x="1775850" y="1121578"/>
            <a:ext cx="7994466" cy="833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buClrTx/>
            </a:pPr>
            <a:endParaRPr lang="en-US" sz="2800" spc="-200" dirty="0">
              <a:solidFill>
                <a:schemeClr val="tx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78837E-4B5B-4AF9-9615-5F3FA62691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" t="1362" r="1235" b="1640"/>
          <a:stretch/>
        </p:blipFill>
        <p:spPr>
          <a:xfrm>
            <a:off x="1550303" y="1290372"/>
            <a:ext cx="9000110" cy="464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06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NEXT IDEA: CLOUD</a:t>
            </a:r>
          </a:p>
        </p:txBody>
      </p:sp>
      <p:pic>
        <p:nvPicPr>
          <p:cNvPr id="4" name="Picture 3" descr="Képtalálat a következőre: „cloud”">
            <a:extLst>
              <a:ext uri="{FF2B5EF4-FFF2-40B4-BE49-F238E27FC236}">
                <a16:creationId xmlns:a16="http://schemas.microsoft.com/office/drawing/2014/main" id="{A2712DD4-8E24-4A20-9487-C6D83925A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553" y="1650448"/>
            <a:ext cx="6166893" cy="409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3629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USE CASE - AMAZON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1902" y="4348421"/>
            <a:ext cx="398088" cy="6124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3336" y="4348420"/>
            <a:ext cx="398088" cy="6124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87820" y="4348420"/>
            <a:ext cx="398088" cy="6124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628" y="1235361"/>
            <a:ext cx="1055430" cy="86413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27712" y="5054432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NODE 1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12535" y="5054432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NODE 2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79146" y="5054432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NODE 3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10309" y="5054432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NODE 4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546207" y="2381084"/>
            <a:ext cx="6409245" cy="3398032"/>
          </a:xfrm>
          <a:custGeom>
            <a:avLst/>
            <a:gdLst>
              <a:gd name="connsiteX0" fmla="*/ 2816486 w 6409245"/>
              <a:gd name="connsiteY0" fmla="*/ 57797 h 3398032"/>
              <a:gd name="connsiteX1" fmla="*/ 6226258 w 6409245"/>
              <a:gd name="connsiteY1" fmla="*/ 1570403 h 3398032"/>
              <a:gd name="connsiteX2" fmla="*/ 5704964 w 6409245"/>
              <a:gd name="connsiteY2" fmla="*/ 2604444 h 3398032"/>
              <a:gd name="connsiteX3" fmla="*/ 3645428 w 6409245"/>
              <a:gd name="connsiteY3" fmla="*/ 3279562 h 3398032"/>
              <a:gd name="connsiteX4" fmla="*/ 235656 w 6409245"/>
              <a:gd name="connsiteY4" fmla="*/ 3211196 h 3398032"/>
              <a:gd name="connsiteX5" fmla="*/ 483484 w 6409245"/>
              <a:gd name="connsiteY5" fmla="*/ 1459308 h 3398032"/>
              <a:gd name="connsiteX6" fmla="*/ 2004635 w 6409245"/>
              <a:gd name="connsiteY6" fmla="*/ 425267 h 3398032"/>
              <a:gd name="connsiteX7" fmla="*/ 2816486 w 6409245"/>
              <a:gd name="connsiteY7" fmla="*/ 57797 h 3398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9245" h="3398032">
                <a:moveTo>
                  <a:pt x="2816486" y="57797"/>
                </a:moveTo>
                <a:cubicBezTo>
                  <a:pt x="3520090" y="248653"/>
                  <a:pt x="5744845" y="1145962"/>
                  <a:pt x="6226258" y="1570403"/>
                </a:cubicBezTo>
                <a:cubicBezTo>
                  <a:pt x="6707671" y="1994844"/>
                  <a:pt x="6135102" y="2319584"/>
                  <a:pt x="5704964" y="2604444"/>
                </a:cubicBezTo>
                <a:cubicBezTo>
                  <a:pt x="5274826" y="2889304"/>
                  <a:pt x="4556979" y="3178437"/>
                  <a:pt x="3645428" y="3279562"/>
                </a:cubicBezTo>
                <a:cubicBezTo>
                  <a:pt x="2733877" y="3380687"/>
                  <a:pt x="762647" y="3514572"/>
                  <a:pt x="235656" y="3211196"/>
                </a:cubicBezTo>
                <a:cubicBezTo>
                  <a:pt x="-291335" y="2907820"/>
                  <a:pt x="188654" y="1923629"/>
                  <a:pt x="483484" y="1459308"/>
                </a:cubicBezTo>
                <a:cubicBezTo>
                  <a:pt x="778314" y="994987"/>
                  <a:pt x="1620074" y="660276"/>
                  <a:pt x="2004635" y="425267"/>
                </a:cubicBezTo>
                <a:cubicBezTo>
                  <a:pt x="2389196" y="190258"/>
                  <a:pt x="2112882" y="-133059"/>
                  <a:pt x="2816486" y="57797"/>
                </a:cubicBezTo>
                <a:close/>
              </a:path>
            </a:pathLst>
          </a:custGeom>
          <a:noFill/>
          <a:ln>
            <a:solidFill>
              <a:srgbClr val="2FBD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3083343" y="2090947"/>
            <a:ext cx="8546" cy="107957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7" idx="0"/>
          </p:cNvCxnSpPr>
          <p:nvPr/>
        </p:nvCxnSpPr>
        <p:spPr>
          <a:xfrm flipH="1">
            <a:off x="1500947" y="3789426"/>
            <a:ext cx="1582397" cy="55899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8" idx="0"/>
          </p:cNvCxnSpPr>
          <p:nvPr/>
        </p:nvCxnSpPr>
        <p:spPr>
          <a:xfrm flipH="1">
            <a:off x="2517897" y="3791515"/>
            <a:ext cx="573993" cy="55690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9" idx="0"/>
          </p:cNvCxnSpPr>
          <p:nvPr/>
        </p:nvCxnSpPr>
        <p:spPr>
          <a:xfrm>
            <a:off x="3091890" y="3791515"/>
            <a:ext cx="560491" cy="55690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0" idx="0"/>
          </p:cNvCxnSpPr>
          <p:nvPr/>
        </p:nvCxnSpPr>
        <p:spPr>
          <a:xfrm>
            <a:off x="3091890" y="3791515"/>
            <a:ext cx="1694975" cy="55690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18852" y="4348420"/>
            <a:ext cx="398088" cy="61244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763" y="3179071"/>
            <a:ext cx="608766" cy="60876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336957" y="4348420"/>
            <a:ext cx="406553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5% </a:t>
            </a:r>
            <a:r>
              <a:rPr lang="en-US" sz="54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utilized</a:t>
            </a:r>
            <a:endParaRPr lang="en-US" sz="5400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43080" y="1381151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…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5180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éptalálat a következőre: „amazon”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70"/>
          <a:stretch/>
        </p:blipFill>
        <p:spPr bwMode="auto">
          <a:xfrm>
            <a:off x="3617276" y="1546153"/>
            <a:ext cx="4762500" cy="314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éptalálat a következőre: „cloud”">
            <a:extLst>
              <a:ext uri="{FF2B5EF4-FFF2-40B4-BE49-F238E27FC236}">
                <a16:creationId xmlns:a16="http://schemas.microsoft.com/office/drawing/2014/main" id="{A2712DD4-8E24-4A20-9487-C6D83925A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7" b="6998"/>
          <a:stretch/>
        </p:blipFill>
        <p:spPr bwMode="auto">
          <a:xfrm>
            <a:off x="2915079" y="1382528"/>
            <a:ext cx="6166893" cy="347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CLOUD</a:t>
            </a:r>
          </a:p>
        </p:txBody>
      </p:sp>
      <p:sp>
        <p:nvSpPr>
          <p:cNvPr id="2" name="Rectangle 1"/>
          <p:cNvSpPr/>
          <p:nvPr/>
        </p:nvSpPr>
        <p:spPr>
          <a:xfrm>
            <a:off x="5204076" y="4854462"/>
            <a:ext cx="158889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2006</a:t>
            </a:r>
          </a:p>
        </p:txBody>
      </p:sp>
    </p:spTree>
    <p:extLst>
      <p:ext uri="{BB962C8B-B14F-4D97-AF65-F5344CB8AC3E}">
        <p14:creationId xmlns:p14="http://schemas.microsoft.com/office/powerpoint/2010/main" val="32847893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WHAT IS CLOUD?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B61D00-1876-49C5-B15B-8E02C5DED567}"/>
              </a:ext>
            </a:extLst>
          </p:cNvPr>
          <p:cNvSpPr/>
          <p:nvPr/>
        </p:nvSpPr>
        <p:spPr>
          <a:xfrm>
            <a:off x="2291838" y="4061249"/>
            <a:ext cx="761509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A PIECE OF SOFTWARE WHICH OFFERS:</a:t>
            </a:r>
          </a:p>
          <a:p>
            <a:pPr algn="ctr"/>
            <a:endParaRPr lang="en-US" sz="2400" dirty="0">
              <a:latin typeface="Arial Black" panose="020B0A04020102020204" pitchFamily="34" charset="0"/>
            </a:endParaRPr>
          </a:p>
          <a:p>
            <a:pPr algn="ctr"/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TOOLS</a:t>
            </a:r>
            <a:r>
              <a:rPr lang="en-US" sz="2400" dirty="0">
                <a:latin typeface="Arial Black" panose="020B0A04020102020204" pitchFamily="34" charset="0"/>
              </a:rPr>
              <a:t> TO </a:t>
            </a:r>
            <a:r>
              <a:rPr lang="en-US" sz="2400" dirty="0">
                <a:solidFill>
                  <a:srgbClr val="00B050"/>
                </a:solidFill>
                <a:latin typeface="Arial Black" panose="020B0A04020102020204" pitchFamily="34" charset="0"/>
              </a:rPr>
              <a:t>REMOTELY</a:t>
            </a:r>
            <a:r>
              <a:rPr lang="en-US" sz="2400" dirty="0">
                <a:latin typeface="Arial Black" panose="020B0A04020102020204" pitchFamily="34" charset="0"/>
              </a:rPr>
              <a:t> AND </a:t>
            </a:r>
            <a:r>
              <a:rPr lang="en-US" sz="2400" dirty="0">
                <a:solidFill>
                  <a:srgbClr val="00B050"/>
                </a:solidFill>
                <a:latin typeface="Arial Black" panose="020B0A04020102020204" pitchFamily="34" charset="0"/>
              </a:rPr>
              <a:t>SIMPLY</a:t>
            </a:r>
            <a:r>
              <a:rPr lang="en-US" sz="2400" dirty="0">
                <a:latin typeface="Arial Black" panose="020B0A04020102020204" pitchFamily="34" charset="0"/>
              </a:rPr>
              <a:t> HANDLE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  <a:latin typeface="Arial Black" panose="020B0A04020102020204" pitchFamily="34" charset="0"/>
              </a:rPr>
              <a:t>VIRTUAL</a:t>
            </a:r>
            <a:r>
              <a:rPr lang="en-US" sz="2400" dirty="0">
                <a:latin typeface="Arial Black" panose="020B0A04020102020204" pitchFamily="34" charset="0"/>
              </a:rPr>
              <a:t> HARDWARE AND/OR SOFTWARE.</a:t>
            </a:r>
          </a:p>
        </p:txBody>
      </p:sp>
      <p:pic>
        <p:nvPicPr>
          <p:cNvPr id="7" name="Picture 6" descr="Képtalálat a következőre: „cloud”">
            <a:extLst>
              <a:ext uri="{FF2B5EF4-FFF2-40B4-BE49-F238E27FC236}">
                <a16:creationId xmlns:a16="http://schemas.microsoft.com/office/drawing/2014/main" id="{A2712DD4-8E24-4A20-9487-C6D83925A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089" y="1543987"/>
            <a:ext cx="2977286" cy="197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6348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CLOUD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84029" y="1514554"/>
            <a:ext cx="3621504" cy="5078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ISSUES</a:t>
            </a:r>
          </a:p>
          <a:p>
            <a:endParaRPr lang="en-US" sz="36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3600" strike="sngStrike" dirty="0">
                <a:latin typeface="Aharoni" panose="02010803020104030203" pitchFamily="2" charset="-79"/>
                <a:cs typeface="Aharoni" panose="02010803020104030203" pitchFamily="2" charset="-79"/>
              </a:rPr>
              <a:t>COSTLY</a:t>
            </a:r>
          </a:p>
          <a:p>
            <a:r>
              <a:rPr lang="en-US" sz="3600" strike="sngStrike" dirty="0">
                <a:latin typeface="Aharoni" panose="02010803020104030203" pitchFamily="2" charset="-79"/>
                <a:cs typeface="Aharoni" panose="02010803020104030203" pitchFamily="2" charset="-79"/>
              </a:rPr>
              <a:t>COMPLICATED </a:t>
            </a:r>
          </a:p>
          <a:p>
            <a:r>
              <a:rPr lang="en-US" sz="3600" strike="sngStrike" dirty="0">
                <a:latin typeface="Aharoni" panose="02010803020104030203" pitchFamily="2" charset="-79"/>
                <a:cs typeface="Aharoni" panose="02010803020104030203" pitchFamily="2" charset="-79"/>
              </a:rPr>
              <a:t>HARD TO SCALE</a:t>
            </a:r>
          </a:p>
          <a:p>
            <a:r>
              <a:rPr lang="en-US" sz="3600" strike="sngStrike" dirty="0">
                <a:latin typeface="Aharoni" panose="02010803020104030203" pitchFamily="2" charset="-79"/>
                <a:cs typeface="Aharoni" panose="02010803020104030203" pitchFamily="2" charset="-79"/>
              </a:rPr>
              <a:t>SECURITY</a:t>
            </a:r>
          </a:p>
          <a:p>
            <a:r>
              <a:rPr lang="en-US" sz="3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endParaRPr lang="en-US" sz="3600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594953-7717-4751-83ED-9743E70AED01}"/>
              </a:ext>
            </a:extLst>
          </p:cNvPr>
          <p:cNvSpPr/>
          <p:nvPr/>
        </p:nvSpPr>
        <p:spPr>
          <a:xfrm>
            <a:off x="5859817" y="1405696"/>
            <a:ext cx="6080511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BENEFITS</a:t>
            </a:r>
          </a:p>
          <a:p>
            <a:endParaRPr lang="en-US" sz="36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GEO SAFE</a:t>
            </a:r>
          </a:p>
          <a:p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AUTOMATION</a:t>
            </a:r>
          </a:p>
          <a:p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IAC (Infrastructure as code)</a:t>
            </a:r>
          </a:p>
          <a:p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endParaRPr lang="en-US" sz="3600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4481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FURTHER BENEFITS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4E673D-D8F0-4F3E-99FB-2EE47032DD38}"/>
              </a:ext>
            </a:extLst>
          </p:cNvPr>
          <p:cNvSpPr/>
          <p:nvPr/>
        </p:nvSpPr>
        <p:spPr>
          <a:xfrm>
            <a:off x="261809" y="932688"/>
            <a:ext cx="984013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3600" dirty="0" err="1">
                <a:latin typeface="Aharoni" panose="02010803020104030203" pitchFamily="2" charset="-79"/>
                <a:cs typeface="Aharoni" panose="02010803020104030203" pitchFamily="2" charset="-79"/>
              </a:rPr>
              <a:t>XAAS</a:t>
            </a:r>
            <a:endParaRPr lang="en-US" sz="3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1"/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IAAS – </a:t>
            </a:r>
            <a:r>
              <a:rPr lang="en-US" sz="36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Infrastructure</a:t>
            </a:r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 as a service	</a:t>
            </a:r>
          </a:p>
          <a:p>
            <a:pPr lvl="1"/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PAAS – </a:t>
            </a:r>
            <a:r>
              <a:rPr lang="en-US" sz="36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Platform</a:t>
            </a:r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 as a service</a:t>
            </a:r>
          </a:p>
          <a:p>
            <a:pPr lvl="1"/>
            <a:r>
              <a:rPr lang="en-US" sz="3600" dirty="0" err="1">
                <a:latin typeface="Aharoni" panose="02010803020104030203" pitchFamily="2" charset="-79"/>
                <a:cs typeface="Aharoni" panose="02010803020104030203" pitchFamily="2" charset="-79"/>
              </a:rPr>
              <a:t>STAAS</a:t>
            </a:r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 – </a:t>
            </a:r>
            <a:r>
              <a:rPr lang="en-US" sz="36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Storage</a:t>
            </a:r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 as a service</a:t>
            </a:r>
          </a:p>
          <a:p>
            <a:pPr lvl="1"/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SAAS – </a:t>
            </a:r>
            <a:r>
              <a:rPr lang="en-US" sz="36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Software</a:t>
            </a:r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 as a service </a:t>
            </a:r>
          </a:p>
          <a:p>
            <a:pPr lvl="1"/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DAAS – </a:t>
            </a:r>
            <a:r>
              <a:rPr lang="en-US" sz="36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Database</a:t>
            </a:r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 as a services </a:t>
            </a:r>
          </a:p>
          <a:p>
            <a:pPr lvl="1"/>
            <a:r>
              <a:rPr lang="en-US" sz="36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Serverless</a:t>
            </a:r>
          </a:p>
        </p:txBody>
      </p:sp>
    </p:spTree>
    <p:extLst>
      <p:ext uri="{BB962C8B-B14F-4D97-AF65-F5344CB8AC3E}">
        <p14:creationId xmlns:p14="http://schemas.microsoft.com/office/powerpoint/2010/main" val="14887031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CLOUD PROVIDERS</a:t>
            </a:r>
          </a:p>
        </p:txBody>
      </p:sp>
      <p:pic>
        <p:nvPicPr>
          <p:cNvPr id="3074" name="Picture 2" descr="KÃ©ptalÃ¡lat a kÃ¶vetkezÅre: âawsâ">
            <a:extLst>
              <a:ext uri="{FF2B5EF4-FFF2-40B4-BE49-F238E27FC236}">
                <a16:creationId xmlns:a16="http://schemas.microsoft.com/office/drawing/2014/main" id="{2AFC9629-7F4A-4FB4-BEB0-B866AD0B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44" y="1554134"/>
            <a:ext cx="3911771" cy="205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Ã©ptalÃ¡lat a kÃ¶vetkezÅre: âgoogle cloudâ">
            <a:extLst>
              <a:ext uri="{FF2B5EF4-FFF2-40B4-BE49-F238E27FC236}">
                <a16:creationId xmlns:a16="http://schemas.microsoft.com/office/drawing/2014/main" id="{9CF29303-DF53-4D52-A9F1-38AA32B3D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242" y="1615780"/>
            <a:ext cx="2928837" cy="175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Ã©ptalÃ¡lat a kÃ¶vetkezÅre: âMicrosoft Azureâ">
            <a:extLst>
              <a:ext uri="{FF2B5EF4-FFF2-40B4-BE49-F238E27FC236}">
                <a16:creationId xmlns:a16="http://schemas.microsoft.com/office/drawing/2014/main" id="{180D10BC-640D-4B19-AD42-579341F1E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444" y="4057190"/>
            <a:ext cx="3331376" cy="185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506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NEXT IDEA: BUILD NEW TOOLS</a:t>
            </a:r>
          </a:p>
        </p:txBody>
      </p:sp>
      <p:pic>
        <p:nvPicPr>
          <p:cNvPr id="5122" name="Picture 2" descr="KÃ©ptalÃ¡lat a kÃ¶vetkezÅre: ânosql Azureâ">
            <a:extLst>
              <a:ext uri="{FF2B5EF4-FFF2-40B4-BE49-F238E27FC236}">
                <a16:creationId xmlns:a16="http://schemas.microsoft.com/office/drawing/2014/main" id="{3CF003A4-88C9-4C8B-B6EF-0AD33F421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405" y="2320954"/>
            <a:ext cx="3489230" cy="23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0417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ClrTx/>
            </a:pPr>
            <a:r>
              <a:rPr lang="en-US" sz="2800" spc="-200" dirty="0">
                <a:solidFill>
                  <a:srgbClr val="999999"/>
                </a:solidFill>
              </a:rPr>
              <a:t>RDBMS IN A NEW PERSPECTIVE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85196" y="1982450"/>
            <a:ext cx="282160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RDBMS</a:t>
            </a:r>
          </a:p>
          <a:p>
            <a:pPr algn="ctr"/>
            <a:endParaRPr lang="en-US" sz="2800" dirty="0">
              <a:solidFill>
                <a:srgbClr val="444444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C4AEE2-01F0-4BF2-8C57-F42D175E9F46}"/>
              </a:ext>
            </a:extLst>
          </p:cNvPr>
          <p:cNvSpPr/>
          <p:nvPr/>
        </p:nvSpPr>
        <p:spPr>
          <a:xfrm>
            <a:off x="2650685" y="3582263"/>
            <a:ext cx="71910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444444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= </a:t>
            </a:r>
            <a:r>
              <a:rPr lang="en-US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DESIGNED FOR OPERATIONS</a:t>
            </a:r>
          </a:p>
          <a:p>
            <a:pPr algn="ctr"/>
            <a:endParaRPr lang="en-US" dirty="0">
              <a:solidFill>
                <a:srgbClr val="444444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dirty="0">
                <a:solidFill>
                  <a:srgbClr val="444444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= </a:t>
            </a:r>
            <a:r>
              <a:rPr lang="en-US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DESIGNED TO BE PERFECT </a:t>
            </a:r>
            <a:r>
              <a:rPr lang="en-US" dirty="0">
                <a:solidFill>
                  <a:srgbClr val="444444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EVERY SITUATION</a:t>
            </a:r>
          </a:p>
        </p:txBody>
      </p:sp>
    </p:spTree>
    <p:extLst>
      <p:ext uri="{BB962C8B-B14F-4D97-AF65-F5344CB8AC3E}">
        <p14:creationId xmlns:p14="http://schemas.microsoft.com/office/powerpoint/2010/main" val="22689171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ClrTx/>
            </a:pPr>
            <a:r>
              <a:rPr lang="en-US" spc="-200" dirty="0">
                <a:solidFill>
                  <a:srgbClr val="999999"/>
                </a:solidFill>
              </a:rPr>
              <a:t>CHARACTERISTICS OF RDBMS</a:t>
            </a:r>
          </a:p>
        </p:txBody>
      </p:sp>
      <p:sp>
        <p:nvSpPr>
          <p:cNvPr id="3" name="Rectangle 2"/>
          <p:cNvSpPr/>
          <p:nvPr/>
        </p:nvSpPr>
        <p:spPr>
          <a:xfrm>
            <a:off x="285605" y="1614858"/>
            <a:ext cx="11596953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Consistency 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is always guaranteed </a:t>
            </a:r>
          </a:p>
          <a:p>
            <a:pPr marL="514350" indent="-514350">
              <a:buAutoNum type="arabicPeriod"/>
            </a:pPr>
            <a:endParaRPr lang="en-US" sz="2800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Consistency over </a:t>
            </a:r>
            <a:r>
              <a:rPr lang="en-US" sz="28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availability</a:t>
            </a:r>
          </a:p>
          <a:p>
            <a:pPr marL="514350" indent="-514350">
              <a:buAutoNum type="arabicPeriod"/>
            </a:pPr>
            <a:endParaRPr lang="en-US" sz="2800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8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Fully available 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or not </a:t>
            </a:r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available at all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2800" dirty="0">
              <a:solidFill>
                <a:schemeClr val="tx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8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…</a:t>
            </a:r>
          </a:p>
          <a:p>
            <a:pPr marL="514350" indent="-514350">
              <a:buAutoNum type="arabicPeriod"/>
            </a:pPr>
            <a:endParaRPr lang="en-US" sz="2800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r"/>
            <a:r>
              <a:rPr lang="en-US" sz="1100" dirty="0">
                <a:solidFill>
                  <a:schemeClr val="bg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FOR MORE READ ABOUT: ACID &amp; CAP</a:t>
            </a:r>
          </a:p>
          <a:p>
            <a:endParaRPr lang="en-US" sz="2800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2800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7355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NOSQL</a:t>
            </a:r>
          </a:p>
        </p:txBody>
      </p:sp>
      <p:sp>
        <p:nvSpPr>
          <p:cNvPr id="2" name="Rectangle 1"/>
          <p:cNvSpPr/>
          <p:nvPr/>
        </p:nvSpPr>
        <p:spPr>
          <a:xfrm>
            <a:off x="1775850" y="1121578"/>
            <a:ext cx="7994466" cy="833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buClrTx/>
            </a:pPr>
            <a:endParaRPr lang="en-US" sz="2800" spc="-200" dirty="0">
              <a:solidFill>
                <a:schemeClr val="tx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E3851E-04A4-4607-B086-FF416760C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24865"/>
            <a:ext cx="9144000" cy="483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84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ClrTx/>
            </a:pPr>
            <a:r>
              <a:rPr lang="en-US" sz="2800" spc="-200" dirty="0">
                <a:solidFill>
                  <a:srgbClr val="999999"/>
                </a:solidFill>
              </a:rPr>
              <a:t>DO WE REALLY NEED RDBMS PERFECTION?</a:t>
            </a:r>
          </a:p>
        </p:txBody>
      </p:sp>
      <p:pic>
        <p:nvPicPr>
          <p:cNvPr id="5" name="Picture 2" descr="http://athenacinema.com/wp-content/uploads/2012/09/monty-python-and-the-holy-grail-original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711" y="1689181"/>
            <a:ext cx="7508578" cy="422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4642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CAN WE GO BEYOND TABULAR DATA?</a:t>
            </a:r>
          </a:p>
        </p:txBody>
      </p:sp>
      <p:pic>
        <p:nvPicPr>
          <p:cNvPr id="8194" name="Picture 2" descr="Képtalálat a következőre: „graph network”">
            <a:extLst>
              <a:ext uri="{FF2B5EF4-FFF2-40B4-BE49-F238E27FC236}">
                <a16:creationId xmlns:a16="http://schemas.microsoft.com/office/drawing/2014/main" id="{AF2B76A2-6704-40F1-A33F-92037C5D3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061" y="3293376"/>
            <a:ext cx="4842466" cy="309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Képtalálat a következőre: „hierarchical data”">
            <a:extLst>
              <a:ext uri="{FF2B5EF4-FFF2-40B4-BE49-F238E27FC236}">
                <a16:creationId xmlns:a16="http://schemas.microsoft.com/office/drawing/2014/main" id="{65F3815E-A201-4861-87AB-7FB0487F7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16"/>
          <a:stretch/>
        </p:blipFill>
        <p:spPr bwMode="auto">
          <a:xfrm>
            <a:off x="4632063" y="1076579"/>
            <a:ext cx="3624118" cy="366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Képtalálat a következőre: „document data”">
            <a:extLst>
              <a:ext uri="{FF2B5EF4-FFF2-40B4-BE49-F238E27FC236}">
                <a16:creationId xmlns:a16="http://schemas.microsoft.com/office/drawing/2014/main" id="{67E10EDE-6451-4356-9FD3-64FD77E4E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4" t="11597"/>
          <a:stretch/>
        </p:blipFill>
        <p:spPr bwMode="auto">
          <a:xfrm>
            <a:off x="985717" y="1359992"/>
            <a:ext cx="1821578" cy="182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Képtalálat a következőre: „hierarchical clustering”">
            <a:extLst>
              <a:ext uri="{FF2B5EF4-FFF2-40B4-BE49-F238E27FC236}">
                <a16:creationId xmlns:a16="http://schemas.microsoft.com/office/drawing/2014/main" id="{2715223E-0105-4FA9-8CF3-52B9180608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9" t="10085" b="14952"/>
          <a:stretch/>
        </p:blipFill>
        <p:spPr bwMode="auto">
          <a:xfrm>
            <a:off x="755470" y="3792186"/>
            <a:ext cx="3649432" cy="225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Képtalálat a következőre: „iot time series data”">
            <a:extLst>
              <a:ext uri="{FF2B5EF4-FFF2-40B4-BE49-F238E27FC236}">
                <a16:creationId xmlns:a16="http://schemas.microsoft.com/office/drawing/2014/main" id="{31031679-AB5A-4A9A-A5C5-090F60BF7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5" t="39044" b="8119"/>
          <a:stretch/>
        </p:blipFill>
        <p:spPr bwMode="auto">
          <a:xfrm>
            <a:off x="8977906" y="1501575"/>
            <a:ext cx="2791010" cy="135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2989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DO WE NEED THOSE RIGID SCHEMAS?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81908B2-E60F-40E4-83B8-78A56AE82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658" y="1532455"/>
            <a:ext cx="5762082" cy="444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438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SPECIALIZED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940" y="1624786"/>
            <a:ext cx="2895772" cy="28957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1756" y="4658678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RDBMS</a:t>
            </a:r>
            <a:endParaRPr lang="en-US" sz="3200" dirty="0">
              <a:solidFill>
                <a:schemeClr val="tx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23894" y="1530998"/>
            <a:ext cx="2905347" cy="107721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B050"/>
                </a:solidFill>
                <a:latin typeface="Arial Black" panose="020B0A04020102020204" pitchFamily="34" charset="0"/>
              </a:rPr>
              <a:t>NEW TOOLS</a:t>
            </a:r>
          </a:p>
          <a:p>
            <a:endParaRPr lang="en-US" sz="32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8" descr="http://i.dailymail.co.uk/i/pix/2008/10/24/article-1080120-02387CD5000005DC-859_468x5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076" y="2335982"/>
            <a:ext cx="2476984" cy="270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3430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s3.amazonaws.com/auteurs_production/images/film/monty-pythons-life-of-brian/w1280/monty-pythons-life-of-bri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2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 rot="271984">
            <a:off x="3038275" y="5417331"/>
            <a:ext cx="67001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 Black" panose="020B0A04020102020204" pitchFamily="34" charset="0"/>
              </a:rPr>
              <a:t>BIG DATA, NOSQL</a:t>
            </a:r>
            <a:r>
              <a:rPr lang="hu-HU" sz="4400" dirty="0">
                <a:solidFill>
                  <a:schemeClr val="bg1"/>
                </a:solidFill>
                <a:latin typeface="Arial Black" panose="020B0A04020102020204" pitchFamily="34" charset="0"/>
              </a:rPr>
              <a:t>, …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56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BIG DATA</a:t>
            </a:r>
          </a:p>
        </p:txBody>
      </p:sp>
      <p:sp>
        <p:nvSpPr>
          <p:cNvPr id="2" name="Rectangle 1"/>
          <p:cNvSpPr/>
          <p:nvPr/>
        </p:nvSpPr>
        <p:spPr>
          <a:xfrm>
            <a:off x="1775850" y="1121578"/>
            <a:ext cx="7994466" cy="833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buClrTx/>
            </a:pPr>
            <a:endParaRPr lang="en-US" sz="2800" spc="-200" dirty="0">
              <a:solidFill>
                <a:schemeClr val="tx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80FCA4-7763-4F16-B863-7385A63505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4" t="1520" r="2755" b="2025"/>
          <a:stretch/>
        </p:blipFill>
        <p:spPr>
          <a:xfrm>
            <a:off x="1595945" y="1332145"/>
            <a:ext cx="9000109" cy="474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05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DATA SYSTEM REVOLUTION IN LATE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2000’S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75850" y="1121578"/>
            <a:ext cx="7994466" cy="833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buClrTx/>
            </a:pPr>
            <a:endParaRPr lang="en-US" sz="2800" spc="-200" dirty="0">
              <a:solidFill>
                <a:schemeClr val="tx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2" descr="Képtalálat a következőre: „NEW KIDS ON THE BLOCK 80'”">
            <a:extLst>
              <a:ext uri="{FF2B5EF4-FFF2-40B4-BE49-F238E27FC236}">
                <a16:creationId xmlns:a16="http://schemas.microsoft.com/office/drawing/2014/main" id="{21FF2E35-366B-462F-AAE2-A3EE76BDE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537" y="1387143"/>
            <a:ext cx="5114925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96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5850" y="1121578"/>
            <a:ext cx="7994466" cy="833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buClrTx/>
            </a:pPr>
            <a:endParaRPr lang="en-US" sz="2800" spc="-200" dirty="0">
              <a:solidFill>
                <a:schemeClr val="tx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979BD3-F509-9A40-8E48-A4DDDF246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5896"/>
            <a:ext cx="12192000" cy="630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939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WHAT HAPPENED?</a:t>
            </a:r>
          </a:p>
        </p:txBody>
      </p:sp>
      <p:sp>
        <p:nvSpPr>
          <p:cNvPr id="3" name="Rectangle 2"/>
          <p:cNvSpPr/>
          <p:nvPr/>
        </p:nvSpPr>
        <p:spPr>
          <a:xfrm>
            <a:off x="342281" y="1667892"/>
            <a:ext cx="8545929" cy="30546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ClrTx/>
            </a:pPr>
            <a:r>
              <a:rPr lang="en-US" sz="4400" spc="-2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HAPPENED TO THE WORLD </a:t>
            </a:r>
          </a:p>
          <a:p>
            <a:pPr lvl="0">
              <a:lnSpc>
                <a:spcPct val="150000"/>
              </a:lnSpc>
              <a:buClrTx/>
            </a:pPr>
            <a:r>
              <a:rPr lang="en-US" sz="4400" spc="-2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 GENERATE SUCH A </a:t>
            </a:r>
          </a:p>
          <a:p>
            <a:pPr lvl="0">
              <a:lnSpc>
                <a:spcPct val="150000"/>
              </a:lnSpc>
              <a:buClrTx/>
            </a:pPr>
            <a:r>
              <a:rPr lang="en-US" sz="4400" spc="-2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CHANGE ? </a:t>
            </a:r>
          </a:p>
        </p:txBody>
      </p:sp>
    </p:spTree>
    <p:extLst>
      <p:ext uri="{BB962C8B-B14F-4D97-AF65-F5344CB8AC3E}">
        <p14:creationId xmlns:p14="http://schemas.microsoft.com/office/powerpoint/2010/main" val="1860977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CHANGE AGENT</a:t>
            </a:r>
          </a:p>
        </p:txBody>
      </p:sp>
      <p:pic>
        <p:nvPicPr>
          <p:cNvPr id="2050" name="Picture 2" descr="Képtalálat a következőre: „big data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685911"/>
            <a:ext cx="5715000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13401" y="4569812"/>
            <a:ext cx="5165197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  <a:buClrTx/>
            </a:pPr>
            <a:r>
              <a:rPr lang="en-US" sz="6000" spc="-200" dirty="0">
                <a:solidFill>
                  <a:schemeClr val="tx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SOCIAL MEDIA</a:t>
            </a:r>
          </a:p>
        </p:txBody>
      </p:sp>
    </p:spTree>
    <p:extLst>
      <p:ext uri="{BB962C8B-B14F-4D97-AF65-F5344CB8AC3E}">
        <p14:creationId xmlns:p14="http://schemas.microsoft.com/office/powerpoint/2010/main" val="802340754"/>
      </p:ext>
    </p:extLst>
  </p:cSld>
  <p:clrMapOvr>
    <a:masterClrMapping/>
  </p:clrMapOvr>
</p:sld>
</file>

<file path=ppt/theme/theme1.xml><?xml version="1.0" encoding="utf-8"?>
<a:theme xmlns:a="http://schemas.openxmlformats.org/drawingml/2006/main" name="Epam_PPT_Template">
  <a:themeElements>
    <a:clrScheme name="EPAM_Color">
      <a:dk1>
        <a:srgbClr val="464547"/>
      </a:dk1>
      <a:lt1>
        <a:sysClr val="window" lastClr="FFFFFF"/>
      </a:lt1>
      <a:dk2>
        <a:srgbClr val="666666"/>
      </a:dk2>
      <a:lt2>
        <a:srgbClr val="999999"/>
      </a:lt2>
      <a:accent1>
        <a:srgbClr val="CCCCCC"/>
      </a:accent1>
      <a:accent2>
        <a:srgbClr val="39C2D7"/>
      </a:accent2>
      <a:accent3>
        <a:srgbClr val="1B8BA0"/>
      </a:accent3>
      <a:accent4>
        <a:srgbClr val="A3C644"/>
      </a:accent4>
      <a:accent5>
        <a:srgbClr val="7F993A"/>
      </a:accent5>
      <a:accent6>
        <a:srgbClr val="B22746"/>
      </a:accent6>
      <a:hlink>
        <a:srgbClr val="32B6CE"/>
      </a:hlink>
      <a:folHlink>
        <a:srgbClr val="1B8A9F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120000"/>
          </a:lnSpc>
          <a:defRPr dirty="0" err="1">
            <a:solidFill>
              <a:srgbClr val="444444"/>
            </a:solidFill>
            <a:latin typeface="Trebuchet MS"/>
            <a:cs typeface="Trebuchet M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EPAM">
      <a:dk1>
        <a:srgbClr val="464547"/>
      </a:dk1>
      <a:lt1>
        <a:sysClr val="window" lastClr="FFFFFF"/>
      </a:lt1>
      <a:dk2>
        <a:srgbClr val="666666"/>
      </a:dk2>
      <a:lt2>
        <a:srgbClr val="999999"/>
      </a:lt2>
      <a:accent1>
        <a:srgbClr val="CCCCCC"/>
      </a:accent1>
      <a:accent2>
        <a:srgbClr val="39C2D7"/>
      </a:accent2>
      <a:accent3>
        <a:srgbClr val="1A9CB0"/>
      </a:accent3>
      <a:accent4>
        <a:srgbClr val="A3C644"/>
      </a:accent4>
      <a:accent5>
        <a:srgbClr val="7F993A"/>
      </a:accent5>
      <a:accent6>
        <a:srgbClr val="B22746"/>
      </a:accent6>
      <a:hlink>
        <a:srgbClr val="FFFFFF"/>
      </a:hlink>
      <a:folHlink>
        <a:srgbClr val="FFFFFF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E9A4A7D20EA84CAA39F80EA2A19865" ma:contentTypeVersion="1" ma:contentTypeDescription="Create a new document." ma:contentTypeScope="" ma:versionID="4ed0c655cf5595f31b06ef1418ca28bf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dcce58c87e9fcebab8021569449a8d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4883F0F-DE57-4ECA-B9BB-F22E8C5B5D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A1A37E-F8E3-427A-BCE9-B1DDB8B96C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5E3C081-4081-47AD-A9A6-9F18F525DA1D}">
  <ds:schemaRefs>
    <ds:schemaRef ds:uri="http://purl.org/dc/dcmitype/"/>
    <ds:schemaRef ds:uri="http://schemas.microsoft.com/sharepoint/v3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28342</TotalTime>
  <Words>545</Words>
  <Application>Microsoft Macintosh PowerPoint</Application>
  <PresentationFormat>Widescreen</PresentationFormat>
  <Paragraphs>268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Aharoni</vt:lpstr>
      <vt:lpstr>Arial</vt:lpstr>
      <vt:lpstr>Arial Black</vt:lpstr>
      <vt:lpstr>Calibri</vt:lpstr>
      <vt:lpstr>Lucida Grande</vt:lpstr>
      <vt:lpstr>Trebuchet MS</vt:lpstr>
      <vt:lpstr>Epam_PPT_Template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EPAM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Canning</dc:creator>
  <cp:lastModifiedBy>Laszlo Sallo</cp:lastModifiedBy>
  <cp:revision>1703</cp:revision>
  <cp:lastPrinted>2019-10-02T12:13:50Z</cp:lastPrinted>
  <dcterms:created xsi:type="dcterms:W3CDTF">2014-07-08T13:27:24Z</dcterms:created>
  <dcterms:modified xsi:type="dcterms:W3CDTF">2024-10-15T20:02:29Z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0x010100B0E9A4A7D20EA84CAA39F80EA2A19865</vt:lpwstr>
  </property>
</Properties>
</file>